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7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1.xml" ContentType="application/vnd.openxmlformats-officedocument.presentationml.notes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3.xml" ContentType="application/vnd.openxmlformats-officedocument.presentationml.notesSlide+xml"/>
  <Override PartName="/ppt/notesSlides/notesSlide12.xml" ContentType="application/vnd.openxmlformats-officedocument.presentationml.notesSlide+xml"/>
  <Override PartName="/ppt/notesSlides/notesSlide3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0.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5.xml" ContentType="application/vnd.openxmlformats-officedocument.presentationml.notesSlide+xml"/>
  <Override PartName="/ppt/slideLayouts/slideLayout4.xml" ContentType="application/vnd.openxmlformats-officedocument.presentationml.slideLayout+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7.xml" ContentType="application/vnd.openxmlformats-officedocument.presentationml.notesSlide+xml"/>
  <Override PartName="/ppt/notesSlides/notesSlide2.xml" ContentType="application/vnd.openxmlformats-officedocument.presentationml.notesSlide+xml"/>
  <Override PartName="/ppt/notesSlides/notesSlide46.xml" ContentType="application/vnd.openxmlformats-officedocument.presentationml.notesSlide+xml"/>
  <Override PartName="/ppt/slideLayouts/slideLayout11.xml" ContentType="application/vnd.openxmlformats-officedocument.presentationml.slideLayout+xml"/>
  <Override PartName="/ppt/notesSlides/notesSlide4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9"/>
  </p:notesMasterIdLst>
  <p:handoutMasterIdLst>
    <p:handoutMasterId r:id="rId80"/>
  </p:handoutMasterIdLst>
  <p:sldIdLst>
    <p:sldId id="256" r:id="rId2"/>
    <p:sldId id="291" r:id="rId3"/>
    <p:sldId id="292" r:id="rId4"/>
    <p:sldId id="341" r:id="rId5"/>
    <p:sldId id="258" r:id="rId6"/>
    <p:sldId id="342" r:id="rId7"/>
    <p:sldId id="294" r:id="rId8"/>
    <p:sldId id="293" r:id="rId9"/>
    <p:sldId id="343" r:id="rId10"/>
    <p:sldId id="259" r:id="rId11"/>
    <p:sldId id="424" r:id="rId12"/>
    <p:sldId id="260" r:id="rId13"/>
    <p:sldId id="295" r:id="rId14"/>
    <p:sldId id="261" r:id="rId15"/>
    <p:sldId id="296" r:id="rId16"/>
    <p:sldId id="297" r:id="rId17"/>
    <p:sldId id="298" r:id="rId18"/>
    <p:sldId id="436" r:id="rId19"/>
    <p:sldId id="437" r:id="rId20"/>
    <p:sldId id="438" r:id="rId21"/>
    <p:sldId id="439" r:id="rId22"/>
    <p:sldId id="440" r:id="rId23"/>
    <p:sldId id="441" r:id="rId24"/>
    <p:sldId id="442" r:id="rId25"/>
    <p:sldId id="443" r:id="rId26"/>
    <p:sldId id="444" r:id="rId27"/>
    <p:sldId id="262" r:id="rId28"/>
    <p:sldId id="299" r:id="rId29"/>
    <p:sldId id="300" r:id="rId30"/>
    <p:sldId id="315" r:id="rId31"/>
    <p:sldId id="344" r:id="rId32"/>
    <p:sldId id="345" r:id="rId33"/>
    <p:sldId id="314" r:id="rId34"/>
    <p:sldId id="422" r:id="rId35"/>
    <p:sldId id="366" r:id="rId36"/>
    <p:sldId id="348" r:id="rId37"/>
    <p:sldId id="349" r:id="rId38"/>
    <p:sldId id="350" r:id="rId39"/>
    <p:sldId id="313" r:id="rId40"/>
    <p:sldId id="351" r:id="rId41"/>
    <p:sldId id="352" r:id="rId42"/>
    <p:sldId id="353" r:id="rId43"/>
    <p:sldId id="425" r:id="rId44"/>
    <p:sldId id="326" r:id="rId45"/>
    <p:sldId id="327" r:id="rId46"/>
    <p:sldId id="402" r:id="rId47"/>
    <p:sldId id="410" r:id="rId48"/>
    <p:sldId id="404" r:id="rId49"/>
    <p:sldId id="445" r:id="rId50"/>
    <p:sldId id="446" r:id="rId51"/>
    <p:sldId id="447" r:id="rId52"/>
    <p:sldId id="409" r:id="rId53"/>
    <p:sldId id="411" r:id="rId54"/>
    <p:sldId id="377" r:id="rId55"/>
    <p:sldId id="378" r:id="rId56"/>
    <p:sldId id="379" r:id="rId57"/>
    <p:sldId id="380" r:id="rId58"/>
    <p:sldId id="412" r:id="rId59"/>
    <p:sldId id="382" r:id="rId60"/>
    <p:sldId id="448" r:id="rId61"/>
    <p:sldId id="383" r:id="rId62"/>
    <p:sldId id="384" r:id="rId63"/>
    <p:sldId id="385" r:id="rId64"/>
    <p:sldId id="386" r:id="rId65"/>
    <p:sldId id="415" r:id="rId66"/>
    <p:sldId id="416" r:id="rId67"/>
    <p:sldId id="417" r:id="rId68"/>
    <p:sldId id="389" r:id="rId69"/>
    <p:sldId id="418" r:id="rId70"/>
    <p:sldId id="265" r:id="rId71"/>
    <p:sldId id="423" r:id="rId72"/>
    <p:sldId id="316" r:id="rId73"/>
    <p:sldId id="355" r:id="rId74"/>
    <p:sldId id="359" r:id="rId75"/>
    <p:sldId id="426" r:id="rId76"/>
    <p:sldId id="301" r:id="rId77"/>
    <p:sldId id="302" r:id="rId7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baird" initials="" lastIdx="10" clrIdx="0"/>
  <p:cmAuthor id="1" name="Cortney Cino" initials="" lastIdx="2" clrIdx="1"/>
  <p:cmAuthor id="2" name="robert.schweitzer" initials="" lastIdx="16" clrIdx="2"/>
  <p:cmAuthor id="3" name="Lawrence, Susan" initials="LS" lastIdx="0" clrIdx="3">
    <p:extLst>
      <p:ext uri="{19B8F6BF-5375-455C-9EA6-DF929625EA0E}">
        <p15:presenceInfo xmlns:p15="http://schemas.microsoft.com/office/powerpoint/2012/main" userId="Lawrence, 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AC4E"/>
    <a:srgbClr val="009644"/>
    <a:srgbClr val="1D02BE"/>
    <a:srgbClr val="FFFF99"/>
    <a:srgbClr val="FF0066"/>
    <a:srgbClr val="008000"/>
    <a:srgbClr val="099402"/>
    <a:srgbClr val="029425"/>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74" autoAdjust="0"/>
    <p:restoredTop sz="87131" autoAdjust="0"/>
  </p:normalViewPr>
  <p:slideViewPr>
    <p:cSldViewPr snapToGrid="0">
      <p:cViewPr>
        <p:scale>
          <a:sx n="40" d="100"/>
          <a:sy n="40" d="100"/>
        </p:scale>
        <p:origin x="116" y="42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defRPr>
            </a:lvl1pPr>
          </a:lstStyle>
          <a:p>
            <a:endParaRPr lang="en-US"/>
          </a:p>
        </p:txBody>
      </p:sp>
      <p:sp>
        <p:nvSpPr>
          <p:cNvPr id="229379" name="Rectangle 3"/>
          <p:cNvSpPr>
            <a:spLocks noGrp="1" noChangeArrowheads="1"/>
          </p:cNvSpPr>
          <p:nvPr>
            <p:ph type="dt" sz="quarter" idx="1"/>
          </p:nvPr>
        </p:nvSpPr>
        <p:spPr bwMode="auto">
          <a:xfrm>
            <a:off x="397753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defRPr>
            </a:lvl1pPr>
          </a:lstStyle>
          <a:p>
            <a:endParaRPr lang="en-US"/>
          </a:p>
        </p:txBody>
      </p:sp>
      <p:sp>
        <p:nvSpPr>
          <p:cNvPr id="229380" name="Rectangle 4"/>
          <p:cNvSpPr>
            <a:spLocks noGrp="1" noChangeArrowheads="1"/>
          </p:cNvSpPr>
          <p:nvPr>
            <p:ph type="ftr" sz="quarter" idx="2"/>
          </p:nvPr>
        </p:nvSpPr>
        <p:spPr bwMode="auto">
          <a:xfrm>
            <a:off x="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defRPr>
            </a:lvl1pPr>
          </a:lstStyle>
          <a:p>
            <a:endParaRPr lang="en-US"/>
          </a:p>
        </p:txBody>
      </p:sp>
      <p:sp>
        <p:nvSpPr>
          <p:cNvPr id="229381" name="Rectangle 5"/>
          <p:cNvSpPr>
            <a:spLocks noGrp="1" noChangeArrowheads="1"/>
          </p:cNvSpPr>
          <p:nvPr>
            <p:ph type="sldNum" sz="quarter" idx="3"/>
          </p:nvPr>
        </p:nvSpPr>
        <p:spPr bwMode="auto">
          <a:xfrm>
            <a:off x="397753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Arial" charset="0"/>
              </a:defRPr>
            </a:lvl1pPr>
          </a:lstStyle>
          <a:p>
            <a:fld id="{17326F0F-3283-469F-A484-26080EB7C9F7}" type="slidenum">
              <a:rPr lang="en-US"/>
              <a:pPr/>
              <a:t>‹#›</a:t>
            </a:fld>
            <a:endParaRPr lang="en-US"/>
          </a:p>
        </p:txBody>
      </p:sp>
    </p:spTree>
    <p:extLst>
      <p:ext uri="{BB962C8B-B14F-4D97-AF65-F5344CB8AC3E}">
        <p14:creationId xmlns:p14="http://schemas.microsoft.com/office/powerpoint/2010/main" val="384735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261">
              <a:defRPr sz="1200">
                <a:latin typeface="Arial" charset="0"/>
              </a:defRPr>
            </a:lvl1pPr>
          </a:lstStyle>
          <a:p>
            <a:endParaRPr lang="en-US"/>
          </a:p>
        </p:txBody>
      </p:sp>
      <p:sp>
        <p:nvSpPr>
          <p:cNvPr id="3075" name="Rectangle 3"/>
          <p:cNvSpPr>
            <a:spLocks noGrp="1" noChangeArrowheads="1"/>
          </p:cNvSpPr>
          <p:nvPr>
            <p:ph type="dt" idx="1"/>
          </p:nvPr>
        </p:nvSpPr>
        <p:spPr bwMode="auto">
          <a:xfrm>
            <a:off x="397753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261">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2946" y="4422459"/>
            <a:ext cx="5617208" cy="4188778"/>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261">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97753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261">
              <a:defRPr sz="1200">
                <a:latin typeface="Arial" charset="0"/>
              </a:defRPr>
            </a:lvl1pPr>
          </a:lstStyle>
          <a:p>
            <a:fld id="{83E3688B-BC7F-4795-A61C-E2B27E12F998}" type="slidenum">
              <a:rPr lang="en-US"/>
              <a:pPr/>
              <a:t>‹#›</a:t>
            </a:fld>
            <a:endParaRPr lang="en-US"/>
          </a:p>
        </p:txBody>
      </p:sp>
    </p:spTree>
    <p:extLst>
      <p:ext uri="{BB962C8B-B14F-4D97-AF65-F5344CB8AC3E}">
        <p14:creationId xmlns:p14="http://schemas.microsoft.com/office/powerpoint/2010/main" val="2347675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 Introduction Slide</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a:t>
            </a:fld>
            <a:endParaRPr lang="en-US"/>
          </a:p>
        </p:txBody>
      </p:sp>
    </p:spTree>
    <p:extLst>
      <p:ext uri="{BB962C8B-B14F-4D97-AF65-F5344CB8AC3E}">
        <p14:creationId xmlns:p14="http://schemas.microsoft.com/office/powerpoint/2010/main" val="247186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Highlight the bullet points and have discussion as necessary.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10</a:t>
            </a:fld>
            <a:endParaRPr lang="en-US"/>
          </a:p>
        </p:txBody>
      </p:sp>
    </p:spTree>
    <p:extLst>
      <p:ext uri="{BB962C8B-B14F-4D97-AF65-F5344CB8AC3E}">
        <p14:creationId xmlns:p14="http://schemas.microsoft.com/office/powerpoint/2010/main" val="227126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Highlight the bullet points and have discussion as necessary.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11</a:t>
            </a:fld>
            <a:endParaRPr lang="en-US"/>
          </a:p>
        </p:txBody>
      </p:sp>
    </p:spTree>
    <p:extLst>
      <p:ext uri="{BB962C8B-B14F-4D97-AF65-F5344CB8AC3E}">
        <p14:creationId xmlns:p14="http://schemas.microsoft.com/office/powerpoint/2010/main" val="339075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Highlight the bullet points and have discussion as necessary.</a:t>
            </a:r>
          </a:p>
          <a:p>
            <a:pPr marL="171450" indent="-171450">
              <a:buFontTx/>
              <a:buChar char="-"/>
            </a:pPr>
            <a:r>
              <a:rPr lang="en-US" dirty="0" smtClean="0"/>
              <a:t>Submittal of an RPA is essential to receiving Public Assistance Grant Funding.</a:t>
            </a:r>
          </a:p>
          <a:p>
            <a:pPr marL="171450" indent="-171450">
              <a:buFontTx/>
              <a:buChar char="-"/>
            </a:pPr>
            <a:r>
              <a:rPr lang="en-US" dirty="0" smtClean="0"/>
              <a:t>Process:</a:t>
            </a:r>
            <a:r>
              <a:rPr lang="en-US" baseline="0" dirty="0" smtClean="0"/>
              <a:t> PDA, Govern request, 204, Presidential Declaration, 424, RPA, Applicant Briefings</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12</a:t>
            </a:fld>
            <a:endParaRPr lang="en-US"/>
          </a:p>
        </p:txBody>
      </p:sp>
    </p:spTree>
    <p:extLst>
      <p:ext uri="{BB962C8B-B14F-4D97-AF65-F5344CB8AC3E}">
        <p14:creationId xmlns:p14="http://schemas.microsoft.com/office/powerpoint/2010/main" val="266667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Show the Video to the class by clicking the link.</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13</a:t>
            </a:fld>
            <a:endParaRPr lang="en-US"/>
          </a:p>
        </p:txBody>
      </p:sp>
    </p:spTree>
    <p:extLst>
      <p:ext uri="{BB962C8B-B14F-4D97-AF65-F5344CB8AC3E}">
        <p14:creationId xmlns:p14="http://schemas.microsoft.com/office/powerpoint/2010/main" val="145992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Highlight the bullet points and have discussion as necessary.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14</a:t>
            </a:fld>
            <a:endParaRPr lang="en-US"/>
          </a:p>
        </p:txBody>
      </p:sp>
    </p:spTree>
    <p:extLst>
      <p:ext uri="{BB962C8B-B14F-4D97-AF65-F5344CB8AC3E}">
        <p14:creationId xmlns:p14="http://schemas.microsoft.com/office/powerpoint/2010/main" val="314672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Highlight the bullet points and have discussion as necessary.</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15</a:t>
            </a:fld>
            <a:endParaRPr lang="en-US"/>
          </a:p>
        </p:txBody>
      </p:sp>
    </p:spTree>
    <p:extLst>
      <p:ext uri="{BB962C8B-B14F-4D97-AF65-F5344CB8AC3E}">
        <p14:creationId xmlns:p14="http://schemas.microsoft.com/office/powerpoint/2010/main" val="332519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Highlight the bullet points and have discussion as necessary.</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16</a:t>
            </a:fld>
            <a:endParaRPr lang="en-US"/>
          </a:p>
        </p:txBody>
      </p:sp>
    </p:spTree>
    <p:extLst>
      <p:ext uri="{BB962C8B-B14F-4D97-AF65-F5344CB8AC3E}">
        <p14:creationId xmlns:p14="http://schemas.microsoft.com/office/powerpoint/2010/main" val="26252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17</a:t>
            </a:fld>
            <a:endParaRPr lang="en-US"/>
          </a:p>
        </p:txBody>
      </p:sp>
    </p:spTree>
    <p:extLst>
      <p:ext uri="{BB962C8B-B14F-4D97-AF65-F5344CB8AC3E}">
        <p14:creationId xmlns:p14="http://schemas.microsoft.com/office/powerpoint/2010/main" val="3913587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Recipient</a:t>
            </a:r>
            <a:r>
              <a:rPr lang="en-US" baseline="0" dirty="0" smtClean="0"/>
              <a:t> starting a Request for Public Assistance (RPA) for a Sub-Grantee (Applicant) from their dashboard.</a:t>
            </a:r>
          </a:p>
          <a:p>
            <a:r>
              <a:rPr lang="en-US" baseline="0" dirty="0" smtClean="0"/>
              <a:t>The Sub-Grantee (Applicant will also have the ability to apply for an RPA within their own account.</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18</a:t>
            </a:fld>
            <a:endParaRPr lang="en-US"/>
          </a:p>
        </p:txBody>
      </p:sp>
    </p:spTree>
    <p:extLst>
      <p:ext uri="{BB962C8B-B14F-4D97-AF65-F5344CB8AC3E}">
        <p14:creationId xmlns:p14="http://schemas.microsoft.com/office/powerpoint/2010/main" val="100164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Recipient fills in Organization information. </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20</a:t>
            </a:fld>
            <a:endParaRPr lang="en-US"/>
          </a:p>
        </p:txBody>
      </p:sp>
    </p:spTree>
    <p:extLst>
      <p:ext uri="{BB962C8B-B14F-4D97-AF65-F5344CB8AC3E}">
        <p14:creationId xmlns:p14="http://schemas.microsoft.com/office/powerpoint/2010/main" val="381795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 Begin with an orientation to the Phase I steps. Each step will be broken down into components, roles and details through the following slides in the Unit.</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a:t>
            </a:fld>
            <a:endParaRPr lang="en-US"/>
          </a:p>
        </p:txBody>
      </p:sp>
    </p:spTree>
    <p:extLst>
      <p:ext uri="{BB962C8B-B14F-4D97-AF65-F5344CB8AC3E}">
        <p14:creationId xmlns:p14="http://schemas.microsoft.com/office/powerpoint/2010/main" val="3602758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information</a:t>
            </a:r>
            <a:r>
              <a:rPr lang="en-US" baseline="0" dirty="0" smtClean="0"/>
              <a:t> auto populates from the Organization profile; just select a name(s) from the drop downs. </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21</a:t>
            </a:fld>
            <a:endParaRPr lang="en-US"/>
          </a:p>
        </p:txBody>
      </p:sp>
    </p:spTree>
    <p:extLst>
      <p:ext uri="{BB962C8B-B14F-4D97-AF65-F5344CB8AC3E}">
        <p14:creationId xmlns:p14="http://schemas.microsoft.com/office/powerpoint/2010/main" val="330965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Addresses</a:t>
            </a:r>
            <a:r>
              <a:rPr lang="en-US" baseline="0" dirty="0" smtClean="0"/>
              <a:t> can be change is they do not want to use the ones that are auto populated from the Organization Profile.</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22</a:t>
            </a:fld>
            <a:endParaRPr lang="en-US"/>
          </a:p>
        </p:txBody>
      </p:sp>
    </p:spTree>
    <p:extLst>
      <p:ext uri="{BB962C8B-B14F-4D97-AF65-F5344CB8AC3E}">
        <p14:creationId xmlns:p14="http://schemas.microsoft.com/office/powerpoint/2010/main" val="44702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Comments can be entered.</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23</a:t>
            </a:fld>
            <a:endParaRPr lang="en-US"/>
          </a:p>
        </p:txBody>
      </p:sp>
    </p:spTree>
    <p:extLst>
      <p:ext uri="{BB962C8B-B14F-4D97-AF65-F5344CB8AC3E}">
        <p14:creationId xmlns:p14="http://schemas.microsoft.com/office/powerpoint/2010/main" val="2599689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is a late submission after the RPA</a:t>
            </a:r>
            <a:r>
              <a:rPr lang="en-US" baseline="0" dirty="0" smtClean="0"/>
              <a:t> deadline a Justification is required. </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24</a:t>
            </a:fld>
            <a:endParaRPr lang="en-US"/>
          </a:p>
        </p:txBody>
      </p:sp>
    </p:spTree>
    <p:extLst>
      <p:ext uri="{BB962C8B-B14F-4D97-AF65-F5344CB8AC3E}">
        <p14:creationId xmlns:p14="http://schemas.microsoft.com/office/powerpoint/2010/main" val="3121225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all the information before submitting</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25</a:t>
            </a:fld>
            <a:endParaRPr lang="en-US"/>
          </a:p>
        </p:txBody>
      </p:sp>
    </p:spTree>
    <p:extLst>
      <p:ext uri="{BB962C8B-B14F-4D97-AF65-F5344CB8AC3E}">
        <p14:creationId xmlns:p14="http://schemas.microsoft.com/office/powerpoint/2010/main" val="1543731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their</a:t>
            </a:r>
            <a:r>
              <a:rPr lang="en-US" baseline="0" dirty="0" smtClean="0"/>
              <a:t> IT settings they may not be able to receive outside emails. They may need to check with their IT and ensure that email from pagrants.fema.gov is allowed. Most emails come </a:t>
            </a:r>
            <a:r>
              <a:rPr lang="en-US" baseline="0" smtClean="0"/>
              <a:t>from support@pagrants.fema.gov.</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26</a:t>
            </a:fld>
            <a:endParaRPr lang="en-US"/>
          </a:p>
        </p:txBody>
      </p:sp>
    </p:spTree>
    <p:extLst>
      <p:ext uri="{BB962C8B-B14F-4D97-AF65-F5344CB8AC3E}">
        <p14:creationId xmlns:p14="http://schemas.microsoft.com/office/powerpoint/2010/main" val="420973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r>
              <a:rPr lang="en-US" dirty="0" smtClean="0"/>
              <a:t>Instructor Notes:</a:t>
            </a:r>
          </a:p>
          <a:p>
            <a:pPr marL="171450" indent="-171450">
              <a:buFontTx/>
              <a:buChar char="-"/>
            </a:pPr>
            <a:r>
              <a:rPr lang="en-US" dirty="0" smtClean="0"/>
              <a:t>Allow 10 minutes for the class to complete the Activity.</a:t>
            </a:r>
          </a:p>
          <a:p>
            <a:pPr marL="171450" indent="-171450">
              <a:buFontTx/>
              <a:buChar char="-"/>
            </a:pPr>
            <a:r>
              <a:rPr lang="en-US" dirty="0" smtClean="0"/>
              <a:t>Engage in a 5</a:t>
            </a:r>
            <a:r>
              <a:rPr lang="en-US" baseline="0" dirty="0" smtClean="0"/>
              <a:t> Minute Class Discussion.</a:t>
            </a:r>
          </a:p>
          <a:p>
            <a:pPr marL="171450" indent="-171450">
              <a:buFontTx/>
              <a:buChar char="-"/>
            </a:pPr>
            <a:r>
              <a:rPr lang="en-US" dirty="0" smtClean="0"/>
              <a:t>https://www.fema.gov/public-assistance-policy-and-guidance</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29</a:t>
            </a:fld>
            <a:endParaRPr lang="en-US"/>
          </a:p>
        </p:txBody>
      </p:sp>
    </p:spTree>
    <p:extLst>
      <p:ext uri="{BB962C8B-B14F-4D97-AF65-F5344CB8AC3E}">
        <p14:creationId xmlns:p14="http://schemas.microsoft.com/office/powerpoint/2010/main" val="810106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 </a:t>
            </a:r>
          </a:p>
          <a:p>
            <a:pPr marL="171450" indent="-171450">
              <a:buFontTx/>
              <a:buChar char="-"/>
            </a:pPr>
            <a:r>
              <a:rPr lang="en-US" baseline="0" dirty="0" smtClean="0"/>
              <a:t>Expand upon each bullet point of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3075118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dirty="0" smtClean="0"/>
              <a:t>- Expand upon each bullet point of the slide.</a:t>
            </a:r>
          </a:p>
          <a:p>
            <a:endParaRPr lang="en-US" dirty="0" smtClean="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1024787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dirty="0" smtClean="0"/>
              <a:t>- Expand upon each bullet point of the slide.</a:t>
            </a:r>
          </a:p>
          <a:p>
            <a:endParaRPr lang="en-US" dirty="0" smtClean="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268531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Slide:</a:t>
            </a:r>
          </a:p>
          <a:p>
            <a:r>
              <a:rPr lang="en-US" dirty="0" smtClean="0"/>
              <a:t>- Similar to previous slide, but show the transition phase. Inform the class that Phase II will be discussed in detail through the next Unit.</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a:t>
            </a:fld>
            <a:endParaRPr lang="en-US"/>
          </a:p>
        </p:txBody>
      </p:sp>
    </p:spTree>
    <p:extLst>
      <p:ext uri="{BB962C8B-B14F-4D97-AF65-F5344CB8AC3E}">
        <p14:creationId xmlns:p14="http://schemas.microsoft.com/office/powerpoint/2010/main" val="598446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Have the Participants open the Position Assist.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Orient the Audience with the Assist and it’s importance as a job aid tool.</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Highlight the key components and discuss the PDMG Roles throughout.</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33</a:t>
            </a:fld>
            <a:endParaRPr lang="en-US"/>
          </a:p>
        </p:txBody>
      </p:sp>
    </p:spTree>
    <p:extLst>
      <p:ext uri="{BB962C8B-B14F-4D97-AF65-F5344CB8AC3E}">
        <p14:creationId xmlns:p14="http://schemas.microsoft.com/office/powerpoint/2010/main" val="1067323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Show the Video to the class by clicking the link.</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982690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493564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Review the bullet points and answer any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36</a:t>
            </a:fld>
            <a:endParaRPr lang="en-US"/>
          </a:p>
        </p:txBody>
      </p:sp>
    </p:spTree>
    <p:extLst>
      <p:ext uri="{BB962C8B-B14F-4D97-AF65-F5344CB8AC3E}">
        <p14:creationId xmlns:p14="http://schemas.microsoft.com/office/powerpoint/2010/main" val="337130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Inform the Audience that timely identification of damage is critical to the Delivery Model</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FEMA will need to consider potential staff to bring to the Recovery Scoping Meeting to include Mitigation and/or EHP Specialists.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Applicants will need to identify the participants they will bring to the meeting. Applicants should identify personnel who will work with the document collection and site inspection process (Examples: Highway Engineer, Public Works Director, Parks Director, Etc.)</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Emphasize the benefits of having the Damage Inventory completed before the RSM (not required but at least have it started).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Explain how having a good detailed damage description in the Damage Inventory will help inform the Site Inspector on the damaged site(s) before the site inspection.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Inform the Audience that PDMG will get an idea of the applicant’s capabilities during EC, such as, having access to the Grants Portal and able to download the Damage Inventory sheet.</a:t>
            </a:r>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37</a:t>
            </a:fld>
            <a:endParaRPr lang="en-US"/>
          </a:p>
        </p:txBody>
      </p:sp>
    </p:spTree>
    <p:extLst>
      <p:ext uri="{BB962C8B-B14F-4D97-AF65-F5344CB8AC3E}">
        <p14:creationId xmlns:p14="http://schemas.microsoft.com/office/powerpoint/2010/main" val="492076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Stress to the Audience that Recipient engagement, participation and partnership is critical to the success of Public Assistance Delivery. The Exploratory Call is a FEMA function, but engagement and presence of the Recipient is encouraged throughout the process. Recipients are invited to participate in the call through this partnership.</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Enforce that transparency, partnership and communication is key to the success of the New Delivery Model</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38</a:t>
            </a:fld>
            <a:endParaRPr lang="en-US"/>
          </a:p>
        </p:txBody>
      </p:sp>
    </p:spTree>
    <p:extLst>
      <p:ext uri="{BB962C8B-B14F-4D97-AF65-F5344CB8AC3E}">
        <p14:creationId xmlns:p14="http://schemas.microsoft.com/office/powerpoint/2010/main" val="611704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Have the Participants open the Guide.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Highlight key components and inform the Audience the guide is provided for Applicant/Recipient visibility and future disaster planning.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Special Instructor Note: The guide is rather lengthy and for time considerations of the course, this slide should represent an orientation and visibility to the guide. At a later time, attendees will have an opportunity to review the guide in detail, and retain as a reference on future disasters in preparation for an Exploratory Call.</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39</a:t>
            </a:fld>
            <a:endParaRPr lang="en-US"/>
          </a:p>
        </p:txBody>
      </p:sp>
    </p:spTree>
    <p:extLst>
      <p:ext uri="{BB962C8B-B14F-4D97-AF65-F5344CB8AC3E}">
        <p14:creationId xmlns:p14="http://schemas.microsoft.com/office/powerpoint/2010/main" val="91318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Discuss each of the components briefly with the audience. Use the slide to transition into deeper discussion about the Damage Inventory.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354719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indent="-171450">
              <a:buFontTx/>
              <a:buChar char="-"/>
            </a:pPr>
            <a:r>
              <a:rPr lang="en-US" baseline="0" dirty="0" smtClean="0"/>
              <a:t>Through this and the following slides, overview the critical importance of the Damage Inventory</a:t>
            </a:r>
          </a:p>
          <a:p>
            <a:pPr marL="171450" indent="-171450">
              <a:buFontTx/>
              <a:buChar char="-"/>
            </a:pPr>
            <a:r>
              <a:rPr lang="en-US" b="1" baseline="0" dirty="0" smtClean="0"/>
              <a:t>SPECIAL INSTRUCTOR NOTE: Articulate to Recipients that the Damage Inventory is a critical piece where their participation, engagement and partnership is key. Recipients can support Applicants through assistance in the development of the Damage Inventory prior to the Recovery Scoping Meeting.</a:t>
            </a:r>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1477135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indent="-171450">
              <a:buFontTx/>
              <a:buChar char="-"/>
            </a:pPr>
            <a:r>
              <a:rPr lang="en-US" baseline="0" dirty="0" smtClean="0"/>
              <a:t>Identify that along with the Recipient, the Program Delivery Manager will assist the Applicant in Damage Inventory development and completion.</a:t>
            </a:r>
          </a:p>
          <a:p>
            <a:pPr marL="171450" indent="-171450">
              <a:buFontTx/>
              <a:buChar char="-"/>
            </a:pPr>
            <a:r>
              <a:rPr lang="en-US" b="1" baseline="0" dirty="0" smtClean="0"/>
              <a:t>Completion of a Damage Inventory prior to the Recovery Scoping (RSM) meeting is desired, However, Applicants have up to 60 days from the date of the RSM to identify additional damages,</a:t>
            </a:r>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173630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a:t>
            </a:r>
          </a:p>
          <a:p>
            <a:r>
              <a:rPr lang="en-US" dirty="0" smtClean="0"/>
              <a:t>- Highlight the bullet points and have discussion as necessary.</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4</a:t>
            </a:fld>
            <a:endParaRPr lang="en-US"/>
          </a:p>
        </p:txBody>
      </p:sp>
    </p:spTree>
    <p:extLst>
      <p:ext uri="{BB962C8B-B14F-4D97-AF65-F5344CB8AC3E}">
        <p14:creationId xmlns:p14="http://schemas.microsoft.com/office/powerpoint/2010/main" val="3611689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indent="-171450">
              <a:buFontTx/>
              <a:buChar char="-"/>
            </a:pPr>
            <a:r>
              <a:rPr lang="en-US" baseline="0" dirty="0" smtClean="0"/>
              <a:t>Identify that along with the Recipient, the Program Delivery Manager will assist the Applicant in Damage Inventory development and completion.</a:t>
            </a:r>
          </a:p>
          <a:p>
            <a:pPr marL="171450" indent="-171450">
              <a:buFontTx/>
              <a:buChar char="-"/>
            </a:pPr>
            <a:r>
              <a:rPr lang="en-US" b="1" baseline="0" dirty="0" smtClean="0"/>
              <a:t>Completion of a Damage Inventory prior to the Recovery Scoping (RSM) meeting is desired, However, Applicants have up to 60 days from the date of the RSM to identify additional damages,</a:t>
            </a:r>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382435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Have the Participants open the Damage Inventories in the Course Toolbox.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Review all the components and discuss the PDMG Roles throughout.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Show the example of the “Good” and the “Bad” inventories</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44</a:t>
            </a:fld>
            <a:endParaRPr lang="en-US"/>
          </a:p>
        </p:txBody>
      </p:sp>
    </p:spTree>
    <p:extLst>
      <p:ext uri="{BB962C8B-B14F-4D97-AF65-F5344CB8AC3E}">
        <p14:creationId xmlns:p14="http://schemas.microsoft.com/office/powerpoint/2010/main" val="3611594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Have the Participants open the Damage Inventories in the Course Toolbox.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Review all the components and discuss the PDMG Roles throughout.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Show the example of the “Good” and the “Bad” inventories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45</a:t>
            </a:fld>
            <a:endParaRPr lang="en-US"/>
          </a:p>
        </p:txBody>
      </p:sp>
    </p:spTree>
    <p:extLst>
      <p:ext uri="{BB962C8B-B14F-4D97-AF65-F5344CB8AC3E}">
        <p14:creationId xmlns:p14="http://schemas.microsoft.com/office/powerpoint/2010/main" val="1595378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46</a:t>
            </a:fld>
            <a:endParaRPr lang="en-US"/>
          </a:p>
        </p:txBody>
      </p:sp>
    </p:spTree>
    <p:extLst>
      <p:ext uri="{BB962C8B-B14F-4D97-AF65-F5344CB8AC3E}">
        <p14:creationId xmlns:p14="http://schemas.microsoft.com/office/powerpoint/2010/main" val="632874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59</a:t>
            </a:fld>
            <a:endParaRPr lang="en-US"/>
          </a:p>
        </p:txBody>
      </p:sp>
    </p:spTree>
    <p:extLst>
      <p:ext uri="{BB962C8B-B14F-4D97-AF65-F5344CB8AC3E}">
        <p14:creationId xmlns:p14="http://schemas.microsoft.com/office/powerpoint/2010/main" val="2094914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60</a:t>
            </a:fld>
            <a:endParaRPr lang="en-US"/>
          </a:p>
        </p:txBody>
      </p:sp>
    </p:spTree>
    <p:extLst>
      <p:ext uri="{BB962C8B-B14F-4D97-AF65-F5344CB8AC3E}">
        <p14:creationId xmlns:p14="http://schemas.microsoft.com/office/powerpoint/2010/main" val="1028236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61</a:t>
            </a:fld>
            <a:endParaRPr lang="en-US"/>
          </a:p>
        </p:txBody>
      </p:sp>
    </p:spTree>
    <p:extLst>
      <p:ext uri="{BB962C8B-B14F-4D97-AF65-F5344CB8AC3E}">
        <p14:creationId xmlns:p14="http://schemas.microsoft.com/office/powerpoint/2010/main" val="4112942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69</a:t>
            </a:fld>
            <a:endParaRPr lang="en-US"/>
          </a:p>
        </p:txBody>
      </p:sp>
    </p:spTree>
    <p:extLst>
      <p:ext uri="{BB962C8B-B14F-4D97-AF65-F5344CB8AC3E}">
        <p14:creationId xmlns:p14="http://schemas.microsoft.com/office/powerpoint/2010/main" val="438468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Show the Video to the class by clicking the link.</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70</a:t>
            </a:fld>
            <a:endParaRPr lang="en-US"/>
          </a:p>
        </p:txBody>
      </p:sp>
    </p:spTree>
    <p:extLst>
      <p:ext uri="{BB962C8B-B14F-4D97-AF65-F5344CB8AC3E}">
        <p14:creationId xmlns:p14="http://schemas.microsoft.com/office/powerpoint/2010/main" val="829116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71</a:t>
            </a:fld>
            <a:endParaRPr lang="en-US"/>
          </a:p>
        </p:txBody>
      </p:sp>
    </p:spTree>
    <p:extLst>
      <p:ext uri="{BB962C8B-B14F-4D97-AF65-F5344CB8AC3E}">
        <p14:creationId xmlns:p14="http://schemas.microsoft.com/office/powerpoint/2010/main" val="55034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a:t>
            </a:r>
          </a:p>
          <a:p>
            <a:r>
              <a:rPr lang="en-US" dirty="0" smtClean="0"/>
              <a:t>- Highlight the bullet points and have discussion as necessary.</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5</a:t>
            </a:fld>
            <a:endParaRPr lang="en-US"/>
          </a:p>
        </p:txBody>
      </p:sp>
    </p:spTree>
    <p:extLst>
      <p:ext uri="{BB962C8B-B14F-4D97-AF65-F5344CB8AC3E}">
        <p14:creationId xmlns:p14="http://schemas.microsoft.com/office/powerpoint/2010/main" val="251170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Have the Participants open the Guide. Review all the components and discuss the PDMG Roles throughout.</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72</a:t>
            </a:fld>
            <a:endParaRPr lang="en-US"/>
          </a:p>
        </p:txBody>
      </p:sp>
    </p:spTree>
    <p:extLst>
      <p:ext uri="{BB962C8B-B14F-4D97-AF65-F5344CB8AC3E}">
        <p14:creationId xmlns:p14="http://schemas.microsoft.com/office/powerpoint/2010/main" val="1710305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Remind the course attendees that the Applicant will have 60 days from the Recovery Scoping meeting to identify damage. However, all known damages will need to be captured in the Damage Inventory prior to the conclusion of the RSM. The PDMG will assist the Applicant with any Grants Portal technical issues in the process and/or load the Damage Inventory for Applicants who lack internet capability.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Program Delivery Manager,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with assistance from the Recipient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will review the damage sites with the Applicant.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FEMA Program Delivery Manager will work to collect and download the Applicant's entire Insurance Policy prior to the conclusion of the Scoping Meeting.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406 Hazard Mitigation and EHP staff will be on hand ***if available*** to address potential Mitigation Proposals from the Applicant. EHP Staff will work to identify any potential compliance considerations/needs.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SPECIAL INSTRUCTOR NOTE: Remind attendees that Hazard Mitigation opportunities come in the form of proposals from the Applicant, to repair sites through methods that reduce the potential for future damage.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SPECIAL INSTRUCTOR NOTE: Emphasize that Mitigation and EHP considerations may take additional time to address. Therefore, it is critical that any 406 Mitigation opportunities and/or Environmental/Historic compliance considerations are identified as early in the process as possible.</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73</a:t>
            </a:fld>
            <a:endParaRPr lang="en-US"/>
          </a:p>
        </p:txBody>
      </p:sp>
    </p:spTree>
    <p:extLst>
      <p:ext uri="{BB962C8B-B14F-4D97-AF65-F5344CB8AC3E}">
        <p14:creationId xmlns:p14="http://schemas.microsoft.com/office/powerpoint/2010/main" val="2466523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Work Completed versus Work to be Completed needs to be identified prior to completion to the meeting. The identification is critical to the scheduling and ordering of Site Inspections, and will play an important role in the Project Lane identification process.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At the time of the Recovery Scoping Meeting, it is determined that project work will be completed in less than two (2) weeks, the damaged site will be categorized as Work Complete.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Applicants will need to identify availability for the scheduling of site Inspections.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 Scheduling Site Inspections, the Applicant will need to ensure that their designated representative (example: Highway Supervisor) is available at the time and date the inspections are scheduled.</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Special Instructor Note: As a reminder, the Recipient is invited to be an active participant and partner through all of the Recovery Scoping Meeting activities. In addition, the Recipient is invited to participate in all future meetings and/or Site Inspections. Recipient availability is also a consideration in scheduling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Scheduling considerations of personnel are an additional consideration for potential Applicant attendees at the Recovery Scoping Meeting.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Program Delivery Manager will assist the Applicant with Document Download, and coach the Applicant through the assembly of required documents from the point of the Scoping Meeting moving forward. Document collection and disclosure will be achieved through the use of the Document Checklists.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74</a:t>
            </a:fld>
            <a:endParaRPr lang="en-US"/>
          </a:p>
        </p:txBody>
      </p:sp>
    </p:spTree>
    <p:extLst>
      <p:ext uri="{BB962C8B-B14F-4D97-AF65-F5344CB8AC3E}">
        <p14:creationId xmlns:p14="http://schemas.microsoft.com/office/powerpoint/2010/main" val="186935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Work Completed versus Work to be Completed needs to be identified prior to completion to the meeting. The identification is critical to the scheduling and ordering of Site Inspections, and will play an important role in the Project Lane identification process.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At the time of the Recovery Scoping Meeting, it is determined that project work will be completed in less than two (2) weeks, the damaged site will be categorized as Work Complete.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Applicants will need to identify availability for the scheduling of site Inspections.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 Scheduling Site Inspections, the Applicant will need to ensure that their designated representative (example: Highway Supervisor) is available at the time and date the inspections are scheduled.</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Special Instructor Note: As a reminder, the Recipient is invited to be an active participant and partner through all of the Recovery Scoping Meeting activities. In addition, the Recipient is invited to participate in all future meetings and/or Site Inspections. Recipient availability is also a consideration in scheduling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Scheduling considerations of personnel are an additional consideration for potential Applicant attendees at the Recovery Scoping Meeting.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The Program Delivery Manager will assist the Applicant with Document Download, and coach the Applicant through the assembly of required documents from the point of the Scoping Meeting moving forward. Document collection and disclosure will be achieved through the use of the Document Checklists.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75</a:t>
            </a:fld>
            <a:endParaRPr lang="en-US"/>
          </a:p>
        </p:txBody>
      </p:sp>
    </p:spTree>
    <p:extLst>
      <p:ext uri="{BB962C8B-B14F-4D97-AF65-F5344CB8AC3E}">
        <p14:creationId xmlns:p14="http://schemas.microsoft.com/office/powerpoint/2010/main" val="987537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Conclusion of Unit – Take brief moment to address any final questions before</a:t>
            </a:r>
            <a:r>
              <a:rPr lang="en-US" baseline="0" dirty="0" smtClean="0"/>
              <a:t> proceeding.</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76</a:t>
            </a:fld>
            <a:endParaRPr lang="en-US">
              <a:solidFill>
                <a:srgbClr val="000000"/>
              </a:solidFill>
            </a:endParaRPr>
          </a:p>
        </p:txBody>
      </p:sp>
    </p:spTree>
    <p:extLst>
      <p:ext uri="{BB962C8B-B14F-4D97-AF65-F5344CB8AC3E}">
        <p14:creationId xmlns:p14="http://schemas.microsoft.com/office/powerpoint/2010/main" val="758313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Tx/>
              <a:buChar char="-"/>
            </a:pPr>
            <a:r>
              <a:rPr lang="en-US" dirty="0" smtClean="0"/>
              <a:t>Have students</a:t>
            </a:r>
            <a:r>
              <a:rPr lang="en-US" baseline="0" dirty="0" smtClean="0"/>
              <a:t> complete the Unit 3 portion of the evaluation. Include time for comments and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77</a:t>
            </a:fld>
            <a:endParaRPr lang="en-US">
              <a:solidFill>
                <a:srgbClr val="000000"/>
              </a:solidFill>
            </a:endParaRPr>
          </a:p>
        </p:txBody>
      </p:sp>
    </p:spTree>
    <p:extLst>
      <p:ext uri="{BB962C8B-B14F-4D97-AF65-F5344CB8AC3E}">
        <p14:creationId xmlns:p14="http://schemas.microsoft.com/office/powerpoint/2010/main" val="242719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a:t>
            </a:r>
          </a:p>
          <a:p>
            <a:r>
              <a:rPr lang="en-US" dirty="0" smtClean="0"/>
              <a:t>- Highlight the bullet points and have discussion as necessary.</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6</a:t>
            </a:fld>
            <a:endParaRPr lang="en-US"/>
          </a:p>
        </p:txBody>
      </p:sp>
    </p:spTree>
    <p:extLst>
      <p:ext uri="{BB962C8B-B14F-4D97-AF65-F5344CB8AC3E}">
        <p14:creationId xmlns:p14="http://schemas.microsoft.com/office/powerpoint/2010/main" val="100493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dirty="0" smtClean="0"/>
              <a:t>- Show the Video to the class by clicking the link</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a:t>
            </a:fld>
            <a:endParaRPr lang="en-US"/>
          </a:p>
        </p:txBody>
      </p:sp>
    </p:spTree>
    <p:extLst>
      <p:ext uri="{BB962C8B-B14F-4D97-AF65-F5344CB8AC3E}">
        <p14:creationId xmlns:p14="http://schemas.microsoft.com/office/powerpoint/2010/main" val="138960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Highlight the bullet points and have discussion as necessary.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(If Possible and due to applicant capabilities) Emphasize the importance for applicants to take photos and GPS coordinates of their damaged sites, such as, CAT B (barricading roads). Also important to take post photos of sites that are 100% completed work.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8</a:t>
            </a:fld>
            <a:endParaRPr lang="en-US"/>
          </a:p>
        </p:txBody>
      </p:sp>
    </p:spTree>
    <p:extLst>
      <p:ext uri="{BB962C8B-B14F-4D97-AF65-F5344CB8AC3E}">
        <p14:creationId xmlns:p14="http://schemas.microsoft.com/office/powerpoint/2010/main" val="109252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Instructor Note: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Inform students that the Manual is being downloaded for use in the class now, and for future referral in disaster events.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Guide the class through the key components. Define Applicant and Recipient roles throughout the overview.</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Link: https://www.fema.gov/media-library/assets/documents/109040</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9</a:t>
            </a:fld>
            <a:endParaRPr lang="en-US"/>
          </a:p>
        </p:txBody>
      </p:sp>
    </p:spTree>
    <p:extLst>
      <p:ext uri="{BB962C8B-B14F-4D97-AF65-F5344CB8AC3E}">
        <p14:creationId xmlns:p14="http://schemas.microsoft.com/office/powerpoint/2010/main" val="356557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7" descr="Powerpoint background"/>
          <p:cNvPicPr>
            <a:picLocks noChangeAspect="1" noChangeArrowheads="1"/>
          </p:cNvPicPr>
          <p:nvPr userDrawn="1"/>
        </p:nvPicPr>
        <p:blipFill>
          <a:blip r:embed="rId13" cstate="print">
            <a:lum contrast="-8000"/>
          </a:blip>
          <a:stretch>
            <a:fillRect/>
          </a:stretch>
        </p:blipFill>
        <p:spPr bwMode="auto">
          <a:xfrm>
            <a:off x="0" y="0"/>
            <a:ext cx="9170659" cy="6858000"/>
          </a:xfrm>
          <a:prstGeom prst="rect">
            <a:avLst/>
          </a:prstGeom>
          <a:noFill/>
          <a:ln>
            <a:noFill/>
          </a:ln>
        </p:spPr>
      </p:pic>
      <p:pic>
        <p:nvPicPr>
          <p:cNvPr id="1033" name="Picture 9" descr="DHS_fema_SR"/>
          <p:cNvPicPr>
            <a:picLocks noChangeAspect="1" noChangeArrowheads="1"/>
          </p:cNvPicPr>
          <p:nvPr/>
        </p:nvPicPr>
        <p:blipFill>
          <a:blip r:embed="rId14" cstate="print"/>
          <a:srcRect/>
          <a:stretch>
            <a:fillRect/>
          </a:stretch>
        </p:blipFill>
        <p:spPr bwMode="auto">
          <a:xfrm>
            <a:off x="-28575" y="5756275"/>
            <a:ext cx="2463800" cy="1187450"/>
          </a:xfrm>
          <a:prstGeom prst="rect">
            <a:avLst/>
          </a:prstGeom>
          <a:noFill/>
        </p:spPr>
      </p:pic>
      <p:pic>
        <p:nvPicPr>
          <p:cNvPr id="4" name="Picture 3"/>
          <p:cNvPicPr>
            <a:picLocks noChangeAspect="1"/>
          </p:cNvPicPr>
          <p:nvPr userDrawn="1"/>
        </p:nvPicPr>
        <p:blipFill>
          <a:blip r:embed="rId15"/>
          <a:stretch>
            <a:fillRect/>
          </a:stretch>
        </p:blipFill>
        <p:spPr>
          <a:xfrm>
            <a:off x="7715143" y="5851987"/>
            <a:ext cx="1310284" cy="8836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AEvbfLRUJE&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rjZiJiBrTXU&amp;feature=youtu.b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ozilla.org/en-US/firefox/new/"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grantsportal-demo-site.azurewebsites.ne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grantsportal-demo-site.azurewebsites.net/"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ad02ENb44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Kt0-RHwVEBU&amp;feature=youtu.b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7" y="368218"/>
            <a:ext cx="8882742" cy="2166370"/>
          </a:xfrm>
        </p:spPr>
        <p:txBody>
          <a:bodyPr/>
          <a:lstStyle/>
          <a:p>
            <a:r>
              <a:rPr lang="en-US" b="1" dirty="0" smtClean="0">
                <a:solidFill>
                  <a:srgbClr val="0070C0"/>
                </a:solidFill>
              </a:rPr>
              <a:t>Phase I – Operational Planning</a:t>
            </a:r>
            <a:br>
              <a:rPr lang="en-US" b="1" dirty="0" smtClean="0">
                <a:solidFill>
                  <a:srgbClr val="0070C0"/>
                </a:solidFill>
              </a:rPr>
            </a:br>
            <a:endParaRPr lang="en-US" b="1" dirty="0">
              <a:solidFill>
                <a:srgbClr val="0070C0"/>
              </a:solidFill>
            </a:endParaRPr>
          </a:p>
        </p:txBody>
      </p:sp>
      <p:pic>
        <p:nvPicPr>
          <p:cNvPr id="4" name="Picture 3"/>
          <p:cNvPicPr>
            <a:picLocks noChangeAspect="1"/>
          </p:cNvPicPr>
          <p:nvPr/>
        </p:nvPicPr>
        <p:blipFill>
          <a:blip r:embed="rId3"/>
          <a:stretch>
            <a:fillRect/>
          </a:stretch>
        </p:blipFill>
        <p:spPr>
          <a:xfrm>
            <a:off x="1438383" y="1451403"/>
            <a:ext cx="6267231" cy="4237087"/>
          </a:xfrm>
          <a:prstGeom prst="rect">
            <a:avLst/>
          </a:prstGeom>
        </p:spPr>
      </p:pic>
    </p:spTree>
    <p:extLst>
      <p:ext uri="{BB962C8B-B14F-4D97-AF65-F5344CB8AC3E}">
        <p14:creationId xmlns:p14="http://schemas.microsoft.com/office/powerpoint/2010/main" val="307938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264405" y="1417638"/>
            <a:ext cx="8422396" cy="4525963"/>
          </a:xfrm>
        </p:spPr>
        <p:txBody>
          <a:bodyPr/>
          <a:lstStyle/>
          <a:p>
            <a:pPr marL="0" indent="0" algn="ctr">
              <a:buNone/>
            </a:pPr>
            <a:r>
              <a:rPr lang="en-US" sz="2800" b="1" dirty="0" smtClean="0">
                <a:solidFill>
                  <a:srgbClr val="0070C0"/>
                </a:solidFill>
              </a:rPr>
              <a:t>Step 2: Region develops Disaster Operating </a:t>
            </a:r>
            <a:r>
              <a:rPr lang="en-US" sz="2800" b="1" dirty="0" smtClean="0">
                <a:solidFill>
                  <a:srgbClr val="0070C0"/>
                </a:solidFill>
              </a:rPr>
              <a:t>Profile (1/2)</a:t>
            </a:r>
            <a:endParaRPr lang="en-US" sz="2800" b="1" dirty="0" smtClean="0">
              <a:solidFill>
                <a:srgbClr val="0070C0"/>
              </a:solidFill>
            </a:endParaRPr>
          </a:p>
          <a:p>
            <a:pPr marL="0" indent="0">
              <a:buNone/>
            </a:pPr>
            <a:endParaRPr lang="en-US" sz="800" dirty="0" smtClean="0"/>
          </a:p>
          <a:p>
            <a:pPr marL="0" indent="0">
              <a:buNone/>
            </a:pPr>
            <a:endParaRPr lang="en-US" sz="2000" dirty="0" smtClean="0"/>
          </a:p>
          <a:p>
            <a:endParaRPr lang="en-US" dirty="0"/>
          </a:p>
        </p:txBody>
      </p:sp>
      <p:sp>
        <p:nvSpPr>
          <p:cNvPr id="6" name="Rectangle 5"/>
          <p:cNvSpPr/>
          <p:nvPr/>
        </p:nvSpPr>
        <p:spPr>
          <a:xfrm>
            <a:off x="939800" y="2399095"/>
            <a:ext cx="7264400" cy="3693319"/>
          </a:xfrm>
          <a:prstGeom prst="rect">
            <a:avLst/>
          </a:prstGeom>
        </p:spPr>
        <p:txBody>
          <a:bodyPr wrap="square">
            <a:spAutoFit/>
          </a:bodyPr>
          <a:lstStyle/>
          <a:p>
            <a:pPr marL="342900" indent="-342900">
              <a:spcBef>
                <a:spcPts val="0"/>
              </a:spcBef>
              <a:buFontTx/>
              <a:buChar char="-"/>
            </a:pPr>
            <a:r>
              <a:rPr lang="en-US" dirty="0" smtClean="0">
                <a:solidFill>
                  <a:schemeClr val="tx2"/>
                </a:solidFill>
                <a:latin typeface="+mn-lt"/>
              </a:rPr>
              <a:t>Developed from the Preliminary Damage Assessment</a:t>
            </a:r>
          </a:p>
          <a:p>
            <a:pPr marL="342900" indent="-342900">
              <a:spcBef>
                <a:spcPts val="0"/>
              </a:spcBef>
              <a:buFontTx/>
              <a:buChar char="-"/>
            </a:pPr>
            <a:r>
              <a:rPr lang="en-US" dirty="0" smtClean="0">
                <a:solidFill>
                  <a:schemeClr val="tx2"/>
                </a:solidFill>
                <a:latin typeface="+mn-lt"/>
              </a:rPr>
              <a:t>Profile continues to evolve as more information is </a:t>
            </a:r>
            <a:r>
              <a:rPr lang="en-US" dirty="0" smtClean="0">
                <a:solidFill>
                  <a:schemeClr val="tx2"/>
                </a:solidFill>
                <a:latin typeface="+mn-lt"/>
              </a:rPr>
              <a:t>learned</a:t>
            </a:r>
            <a:endParaRPr lang="en-US" dirty="0" smtClean="0">
              <a:solidFill>
                <a:schemeClr val="tx2"/>
              </a:solidFill>
              <a:latin typeface="+mn-lt"/>
            </a:endParaRPr>
          </a:p>
          <a:p>
            <a:pPr marL="914400" lvl="1" indent="-457200">
              <a:spcBef>
                <a:spcPts val="0"/>
              </a:spcBef>
              <a:buFont typeface="+mj-lt"/>
              <a:buAutoNum type="arabicParenR"/>
            </a:pPr>
            <a:r>
              <a:rPr lang="en-US" dirty="0" smtClean="0">
                <a:solidFill>
                  <a:schemeClr val="tx2"/>
                </a:solidFill>
                <a:latin typeface="+mn-lt"/>
              </a:rPr>
              <a:t>Type of peril</a:t>
            </a:r>
            <a:endParaRPr lang="en-US" dirty="0">
              <a:solidFill>
                <a:schemeClr val="tx2"/>
              </a:solidFill>
              <a:latin typeface="+mn-lt"/>
            </a:endParaRPr>
          </a:p>
          <a:p>
            <a:pPr marL="914400" lvl="1" indent="-457200">
              <a:spcBef>
                <a:spcPts val="0"/>
              </a:spcBef>
              <a:buFont typeface="+mj-lt"/>
              <a:buAutoNum type="arabicParenR"/>
            </a:pPr>
            <a:r>
              <a:rPr lang="en-US" dirty="0" smtClean="0">
                <a:solidFill>
                  <a:schemeClr val="tx2"/>
                </a:solidFill>
                <a:latin typeface="+mn-lt"/>
              </a:rPr>
              <a:t>State, Local Tribe, or Territory Capacity</a:t>
            </a:r>
            <a:endParaRPr lang="en-US" dirty="0">
              <a:solidFill>
                <a:schemeClr val="tx2"/>
              </a:solidFill>
              <a:latin typeface="+mn-lt"/>
            </a:endParaRPr>
          </a:p>
          <a:p>
            <a:pPr marL="914400" lvl="1" indent="-457200">
              <a:spcBef>
                <a:spcPts val="0"/>
              </a:spcBef>
              <a:buFont typeface="+mj-lt"/>
              <a:buAutoNum type="arabicParenR"/>
            </a:pPr>
            <a:r>
              <a:rPr lang="en-US" dirty="0" smtClean="0">
                <a:solidFill>
                  <a:schemeClr val="tx2"/>
                </a:solidFill>
                <a:latin typeface="+mn-lt"/>
              </a:rPr>
              <a:t>Primary Event Impacts</a:t>
            </a:r>
            <a:endParaRPr lang="en-US" dirty="0">
              <a:solidFill>
                <a:schemeClr val="tx2"/>
              </a:solidFill>
              <a:latin typeface="+mn-lt"/>
            </a:endParaRPr>
          </a:p>
          <a:p>
            <a:pPr marL="914400" lvl="1" indent="-457200">
              <a:spcBef>
                <a:spcPts val="0"/>
              </a:spcBef>
              <a:buFont typeface="+mj-lt"/>
              <a:buAutoNum type="arabicParenR"/>
            </a:pPr>
            <a:r>
              <a:rPr lang="en-US" dirty="0" smtClean="0">
                <a:solidFill>
                  <a:schemeClr val="tx2"/>
                </a:solidFill>
                <a:latin typeface="+mn-lt"/>
              </a:rPr>
              <a:t>Estimated damage by Work Category</a:t>
            </a:r>
            <a:endParaRPr lang="en-US" dirty="0">
              <a:solidFill>
                <a:schemeClr val="tx2"/>
              </a:solidFill>
              <a:latin typeface="+mn-lt"/>
            </a:endParaRPr>
          </a:p>
          <a:p>
            <a:pPr marL="914400" lvl="1" indent="-457200">
              <a:spcBef>
                <a:spcPts val="0"/>
              </a:spcBef>
              <a:buFont typeface="+mj-lt"/>
              <a:buAutoNum type="arabicParenR"/>
            </a:pPr>
            <a:r>
              <a:rPr lang="en-US" dirty="0" smtClean="0">
                <a:solidFill>
                  <a:schemeClr val="tx2"/>
                </a:solidFill>
                <a:latin typeface="+mn-lt"/>
              </a:rPr>
              <a:t>Significant Damages</a:t>
            </a:r>
            <a:endParaRPr lang="en-US" dirty="0">
              <a:solidFill>
                <a:schemeClr val="tx2"/>
              </a:solidFill>
              <a:latin typeface="+mn-lt"/>
            </a:endParaRPr>
          </a:p>
          <a:p>
            <a:pPr marL="914400" lvl="1" indent="-457200">
              <a:spcBef>
                <a:spcPts val="0"/>
              </a:spcBef>
              <a:buFont typeface="+mj-lt"/>
              <a:buAutoNum type="arabicParenR"/>
            </a:pPr>
            <a:r>
              <a:rPr lang="en-US" dirty="0" smtClean="0">
                <a:solidFill>
                  <a:schemeClr val="tx2"/>
                </a:solidFill>
                <a:latin typeface="+mn-lt"/>
              </a:rPr>
              <a:t>Geographic Considerations</a:t>
            </a:r>
          </a:p>
          <a:p>
            <a:pPr marL="914400" lvl="1" indent="-457200">
              <a:spcBef>
                <a:spcPts val="0"/>
              </a:spcBef>
              <a:buFont typeface="+mj-lt"/>
              <a:buAutoNum type="arabicParenR"/>
            </a:pPr>
            <a:r>
              <a:rPr lang="en-US" dirty="0" smtClean="0">
                <a:solidFill>
                  <a:schemeClr val="tx2"/>
                </a:solidFill>
                <a:latin typeface="+mn-lt"/>
              </a:rPr>
              <a:t>Number of Potential Applicants</a:t>
            </a:r>
          </a:p>
          <a:p>
            <a:pPr marL="914400" lvl="1" indent="-457200">
              <a:spcBef>
                <a:spcPts val="0"/>
              </a:spcBef>
              <a:buFont typeface="+mj-lt"/>
              <a:buAutoNum type="arabicParenR"/>
            </a:pPr>
            <a:r>
              <a:rPr lang="en-US" dirty="0" smtClean="0">
                <a:solidFill>
                  <a:schemeClr val="tx2"/>
                </a:solidFill>
                <a:latin typeface="+mn-lt"/>
              </a:rPr>
              <a:t>Number of Potential Projects</a:t>
            </a:r>
          </a:p>
          <a:p>
            <a:pPr marL="914400" lvl="1" indent="-457200">
              <a:spcBef>
                <a:spcPts val="0"/>
              </a:spcBef>
              <a:buFont typeface="+mj-lt"/>
              <a:buAutoNum type="arabicParenR"/>
            </a:pPr>
            <a:r>
              <a:rPr lang="en-US" dirty="0" smtClean="0">
                <a:solidFill>
                  <a:schemeClr val="tx2"/>
                </a:solidFill>
                <a:latin typeface="+mn-lt"/>
              </a:rPr>
              <a:t>Special Considerations Challenges</a:t>
            </a:r>
          </a:p>
          <a:p>
            <a:pPr marL="914400" lvl="1" indent="-457200">
              <a:spcBef>
                <a:spcPts val="0"/>
              </a:spcBef>
              <a:buFont typeface="+mj-lt"/>
              <a:buAutoNum type="arabicParenR"/>
            </a:pPr>
            <a:r>
              <a:rPr lang="en-US" dirty="0" smtClean="0">
                <a:solidFill>
                  <a:schemeClr val="tx2"/>
                </a:solidFill>
                <a:latin typeface="+mn-lt"/>
              </a:rPr>
              <a:t>Mitigation Opportunities</a:t>
            </a:r>
          </a:p>
          <a:p>
            <a:pPr marL="914400" lvl="1" indent="-457200">
              <a:spcBef>
                <a:spcPts val="0"/>
              </a:spcBef>
              <a:buFont typeface="+mj-lt"/>
              <a:buAutoNum type="arabicParenR"/>
            </a:pPr>
            <a:r>
              <a:rPr lang="en-US" dirty="0" smtClean="0">
                <a:solidFill>
                  <a:schemeClr val="tx2"/>
                </a:solidFill>
                <a:latin typeface="+mn-lt"/>
              </a:rPr>
              <a:t>Potential involvement by Other Federal Agencies (OFA)</a:t>
            </a:r>
            <a:endParaRPr lang="en-US" dirty="0">
              <a:solidFill>
                <a:schemeClr val="tx2"/>
              </a:solidFill>
              <a:latin typeface="+mn-lt"/>
            </a:endParaRPr>
          </a:p>
        </p:txBody>
      </p:sp>
    </p:spTree>
    <p:extLst>
      <p:ext uri="{BB962C8B-B14F-4D97-AF65-F5344CB8AC3E}">
        <p14:creationId xmlns:p14="http://schemas.microsoft.com/office/powerpoint/2010/main" val="1952859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600200"/>
            <a:ext cx="8515310" cy="4525963"/>
          </a:xfrm>
        </p:spPr>
        <p:txBody>
          <a:bodyPr/>
          <a:lstStyle/>
          <a:p>
            <a:pPr marL="0" indent="0" algn="ctr">
              <a:buNone/>
            </a:pPr>
            <a:r>
              <a:rPr lang="en-US" sz="3000" b="1" dirty="0" smtClean="0">
                <a:solidFill>
                  <a:srgbClr val="0070C0"/>
                </a:solidFill>
              </a:rPr>
              <a:t>Step 2: Region develops Disaster Operating Profile </a:t>
            </a:r>
            <a:r>
              <a:rPr lang="en-US" sz="3000" b="1" dirty="0" smtClean="0">
                <a:solidFill>
                  <a:srgbClr val="0070C0"/>
                </a:solidFill>
              </a:rPr>
              <a:t>(2/2)</a:t>
            </a:r>
            <a:endParaRPr lang="en-US" sz="3000" b="1" dirty="0" smtClean="0">
              <a:solidFill>
                <a:srgbClr val="0070C0"/>
              </a:solidFill>
            </a:endParaRPr>
          </a:p>
          <a:p>
            <a:pPr marL="0" indent="0">
              <a:buNone/>
            </a:pPr>
            <a:endParaRPr lang="en-US" sz="800" dirty="0" smtClean="0"/>
          </a:p>
          <a:p>
            <a:pPr marL="0" indent="0">
              <a:buNone/>
            </a:pPr>
            <a:endParaRPr lang="en-US" sz="2000" dirty="0" smtClean="0"/>
          </a:p>
          <a:p>
            <a:endParaRPr lang="en-US" dirty="0"/>
          </a:p>
        </p:txBody>
      </p:sp>
      <p:sp>
        <p:nvSpPr>
          <p:cNvPr id="6" name="Rectangle 5"/>
          <p:cNvSpPr/>
          <p:nvPr/>
        </p:nvSpPr>
        <p:spPr>
          <a:xfrm>
            <a:off x="457200" y="2702050"/>
            <a:ext cx="7264400" cy="3416320"/>
          </a:xfrm>
          <a:prstGeom prst="rect">
            <a:avLst/>
          </a:prstGeom>
        </p:spPr>
        <p:txBody>
          <a:bodyPr wrap="square">
            <a:spAutoFit/>
          </a:bodyPr>
          <a:lstStyle/>
          <a:p>
            <a:pPr marL="342900" indent="-342900">
              <a:spcBef>
                <a:spcPts val="0"/>
              </a:spcBef>
              <a:buFontTx/>
              <a:buChar char="-"/>
            </a:pPr>
            <a:r>
              <a:rPr lang="en-US" sz="2400" dirty="0" smtClean="0">
                <a:solidFill>
                  <a:schemeClr val="tx2"/>
                </a:solidFill>
                <a:latin typeface="+mn-lt"/>
              </a:rPr>
              <a:t>Joint </a:t>
            </a:r>
            <a:r>
              <a:rPr lang="en-US" sz="2400" dirty="0">
                <a:solidFill>
                  <a:schemeClr val="tx2"/>
                </a:solidFill>
                <a:latin typeface="+mn-lt"/>
              </a:rPr>
              <a:t>Field </a:t>
            </a:r>
            <a:r>
              <a:rPr lang="en-US" sz="2400" dirty="0" smtClean="0">
                <a:solidFill>
                  <a:schemeClr val="tx2"/>
                </a:solidFill>
                <a:latin typeface="+mn-lt"/>
              </a:rPr>
              <a:t>Office / Area Field Office </a:t>
            </a:r>
            <a:r>
              <a:rPr lang="en-US" sz="2400" dirty="0">
                <a:solidFill>
                  <a:schemeClr val="tx2"/>
                </a:solidFill>
                <a:latin typeface="+mn-lt"/>
              </a:rPr>
              <a:t>Considerations</a:t>
            </a:r>
          </a:p>
          <a:p>
            <a:pPr marL="342900" indent="-342900">
              <a:spcBef>
                <a:spcPts val="0"/>
              </a:spcBef>
              <a:buFontTx/>
              <a:buChar char="-"/>
            </a:pPr>
            <a:r>
              <a:rPr lang="en-US" sz="2400" dirty="0" smtClean="0">
                <a:solidFill>
                  <a:schemeClr val="tx2"/>
                </a:solidFill>
                <a:latin typeface="+mn-lt"/>
              </a:rPr>
              <a:t>FEMA Initial </a:t>
            </a:r>
            <a:r>
              <a:rPr lang="en-US" sz="2400" dirty="0">
                <a:solidFill>
                  <a:schemeClr val="tx2"/>
                </a:solidFill>
                <a:latin typeface="+mn-lt"/>
              </a:rPr>
              <a:t>Staffing </a:t>
            </a:r>
            <a:r>
              <a:rPr lang="en-US" sz="2400" dirty="0" smtClean="0">
                <a:solidFill>
                  <a:schemeClr val="tx2"/>
                </a:solidFill>
                <a:latin typeface="+mn-lt"/>
              </a:rPr>
              <a:t>Considerations include:</a:t>
            </a:r>
          </a:p>
          <a:p>
            <a:pPr marL="914400" lvl="1" indent="-457200">
              <a:spcBef>
                <a:spcPts val="0"/>
              </a:spcBef>
              <a:buFont typeface="+mj-lt"/>
              <a:buAutoNum type="arabicParenR"/>
            </a:pPr>
            <a:r>
              <a:rPr lang="en-US" sz="2400" dirty="0" smtClean="0">
                <a:solidFill>
                  <a:schemeClr val="tx2"/>
                </a:solidFill>
                <a:latin typeface="+mn-lt"/>
              </a:rPr>
              <a:t>Scope </a:t>
            </a:r>
            <a:r>
              <a:rPr lang="en-US" sz="2400" dirty="0">
                <a:solidFill>
                  <a:schemeClr val="tx2"/>
                </a:solidFill>
                <a:latin typeface="+mn-lt"/>
              </a:rPr>
              <a:t>of Disaster</a:t>
            </a:r>
          </a:p>
          <a:p>
            <a:pPr marL="914400" lvl="1" indent="-457200">
              <a:spcBef>
                <a:spcPts val="0"/>
              </a:spcBef>
              <a:buFont typeface="+mj-lt"/>
              <a:buAutoNum type="arabicParenR"/>
            </a:pPr>
            <a:r>
              <a:rPr lang="en-US" sz="2400" dirty="0" smtClean="0">
                <a:solidFill>
                  <a:schemeClr val="tx2"/>
                </a:solidFill>
                <a:latin typeface="+mn-lt"/>
              </a:rPr>
              <a:t>Geographical </a:t>
            </a:r>
            <a:r>
              <a:rPr lang="en-US" sz="2400" dirty="0">
                <a:solidFill>
                  <a:schemeClr val="tx2"/>
                </a:solidFill>
                <a:latin typeface="+mn-lt"/>
              </a:rPr>
              <a:t>Area</a:t>
            </a:r>
          </a:p>
          <a:p>
            <a:pPr marL="914400" lvl="1" indent="-457200">
              <a:spcBef>
                <a:spcPts val="0"/>
              </a:spcBef>
              <a:buFont typeface="+mj-lt"/>
              <a:buAutoNum type="arabicParenR"/>
            </a:pPr>
            <a:r>
              <a:rPr lang="en-US" sz="2400" dirty="0" smtClean="0">
                <a:solidFill>
                  <a:schemeClr val="tx2"/>
                </a:solidFill>
                <a:latin typeface="+mn-lt"/>
              </a:rPr>
              <a:t>Magnitude </a:t>
            </a:r>
            <a:r>
              <a:rPr lang="en-US" sz="2400" dirty="0">
                <a:solidFill>
                  <a:schemeClr val="tx2"/>
                </a:solidFill>
                <a:latin typeface="+mn-lt"/>
              </a:rPr>
              <a:t>of Impacts</a:t>
            </a:r>
          </a:p>
          <a:p>
            <a:pPr marL="914400" lvl="1" indent="-457200">
              <a:spcBef>
                <a:spcPts val="0"/>
              </a:spcBef>
              <a:buFont typeface="+mj-lt"/>
              <a:buAutoNum type="arabicParenR"/>
            </a:pPr>
            <a:r>
              <a:rPr lang="en-US" sz="2400" dirty="0" smtClean="0">
                <a:solidFill>
                  <a:schemeClr val="tx2"/>
                </a:solidFill>
                <a:latin typeface="+mn-lt"/>
              </a:rPr>
              <a:t>Types </a:t>
            </a:r>
            <a:r>
              <a:rPr lang="en-US" sz="2400" dirty="0">
                <a:solidFill>
                  <a:schemeClr val="tx2"/>
                </a:solidFill>
                <a:latin typeface="+mn-lt"/>
              </a:rPr>
              <a:t>of Damage</a:t>
            </a:r>
          </a:p>
          <a:p>
            <a:pPr marL="914400" lvl="1" indent="-457200">
              <a:spcBef>
                <a:spcPts val="0"/>
              </a:spcBef>
              <a:buFont typeface="+mj-lt"/>
              <a:buAutoNum type="arabicParenR"/>
            </a:pPr>
            <a:r>
              <a:rPr lang="en-US" sz="2400" dirty="0" smtClean="0">
                <a:solidFill>
                  <a:schemeClr val="tx2"/>
                </a:solidFill>
                <a:latin typeface="+mn-lt"/>
              </a:rPr>
              <a:t>Types </a:t>
            </a:r>
            <a:r>
              <a:rPr lang="en-US" sz="2400" dirty="0">
                <a:solidFill>
                  <a:schemeClr val="tx2"/>
                </a:solidFill>
                <a:latin typeface="+mn-lt"/>
              </a:rPr>
              <a:t>of Specialties Required</a:t>
            </a:r>
          </a:p>
          <a:p>
            <a:pPr marL="914400" lvl="1" indent="-457200">
              <a:spcBef>
                <a:spcPts val="0"/>
              </a:spcBef>
              <a:buFont typeface="+mj-lt"/>
              <a:buAutoNum type="arabicParenR"/>
            </a:pPr>
            <a:r>
              <a:rPr lang="en-US" sz="2400" dirty="0" smtClean="0">
                <a:solidFill>
                  <a:schemeClr val="tx2"/>
                </a:solidFill>
                <a:latin typeface="+mn-lt"/>
              </a:rPr>
              <a:t>Staff </a:t>
            </a:r>
            <a:r>
              <a:rPr lang="en-US" sz="2400" dirty="0">
                <a:solidFill>
                  <a:schemeClr val="tx2"/>
                </a:solidFill>
                <a:latin typeface="+mn-lt"/>
              </a:rPr>
              <a:t>Support Needed for Mission</a:t>
            </a:r>
          </a:p>
        </p:txBody>
      </p:sp>
    </p:spTree>
    <p:extLst>
      <p:ext uri="{BB962C8B-B14F-4D97-AF65-F5344CB8AC3E}">
        <p14:creationId xmlns:p14="http://schemas.microsoft.com/office/powerpoint/2010/main" val="2801074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5" name="Content Placeholder 4"/>
          <p:cNvSpPr>
            <a:spLocks noGrp="1"/>
          </p:cNvSpPr>
          <p:nvPr>
            <p:ph idx="1"/>
          </p:nvPr>
        </p:nvSpPr>
        <p:spPr>
          <a:xfrm>
            <a:off x="457200" y="1554480"/>
            <a:ext cx="8229600" cy="4571683"/>
          </a:xfrm>
        </p:spPr>
        <p:txBody>
          <a:bodyPr/>
          <a:lstStyle/>
          <a:p>
            <a:pPr marL="0" indent="0">
              <a:buNone/>
            </a:pPr>
            <a:r>
              <a:rPr lang="en-US" sz="3000" b="1" dirty="0" smtClean="0">
                <a:solidFill>
                  <a:srgbClr val="C00000"/>
                </a:solidFill>
              </a:rPr>
              <a:t>Step 3: Applicant Briefings</a:t>
            </a:r>
          </a:p>
          <a:p>
            <a:pPr marL="0" indent="0">
              <a:buNone/>
            </a:pPr>
            <a:endParaRPr lang="en-US" sz="800" dirty="0" smtClean="0"/>
          </a:p>
          <a:p>
            <a:pPr>
              <a:buFontTx/>
              <a:buChar char="-"/>
            </a:pPr>
            <a:r>
              <a:rPr lang="en-US" sz="2400" dirty="0" smtClean="0"/>
              <a:t>Post Disaster Declaration</a:t>
            </a:r>
            <a:endParaRPr lang="en-US" sz="800" dirty="0" smtClean="0"/>
          </a:p>
          <a:p>
            <a:pPr>
              <a:buFontTx/>
              <a:buChar char="-"/>
            </a:pPr>
            <a:r>
              <a:rPr lang="en-US" sz="2400" dirty="0" smtClean="0"/>
              <a:t>Facilitated by the Recipient</a:t>
            </a:r>
            <a:endParaRPr lang="en-US" sz="800" dirty="0" smtClean="0"/>
          </a:p>
          <a:p>
            <a:pPr>
              <a:buFontTx/>
              <a:buChar char="-"/>
            </a:pPr>
            <a:r>
              <a:rPr lang="en-US" sz="2400" dirty="0" smtClean="0"/>
              <a:t>Upon request, FEMA Staff attends to support the Recipient</a:t>
            </a:r>
            <a:endParaRPr lang="en-US" sz="800" dirty="0" smtClean="0"/>
          </a:p>
          <a:p>
            <a:pPr>
              <a:buFontTx/>
              <a:buChar char="-"/>
            </a:pPr>
            <a:r>
              <a:rPr lang="en-US" sz="2400" dirty="0" smtClean="0"/>
              <a:t>Recipients assist Applicants in submitting the Request for Public Assistance</a:t>
            </a:r>
            <a:r>
              <a:rPr lang="en-US" sz="2400" b="1" dirty="0">
                <a:solidFill>
                  <a:srgbClr val="FF0000"/>
                </a:solidFill>
              </a:rPr>
              <a:t> </a:t>
            </a:r>
            <a:r>
              <a:rPr lang="en-US" sz="2400" dirty="0" smtClean="0"/>
              <a:t>(RPA) during this meeting (via Grants Portal)</a:t>
            </a:r>
            <a:endParaRPr lang="en-US" sz="800" dirty="0" smtClean="0"/>
          </a:p>
          <a:p>
            <a:pPr>
              <a:buFontTx/>
              <a:buChar char="-"/>
            </a:pPr>
            <a:r>
              <a:rPr lang="en-US" sz="2400" dirty="0" smtClean="0"/>
              <a:t>Applicants can submit RPA anytime up to 30 days post-declaration in Public Assistance Grants Portal.</a:t>
            </a:r>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2000" dirty="0" smtClean="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83588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5" name="Content Placeholder 4"/>
          <p:cNvSpPr>
            <a:spLocks noGrp="1"/>
          </p:cNvSpPr>
          <p:nvPr>
            <p:ph idx="1"/>
          </p:nvPr>
        </p:nvSpPr>
        <p:spPr/>
        <p:txBody>
          <a:bodyPr/>
          <a:lstStyle/>
          <a:p>
            <a:pPr marL="0" indent="0">
              <a:buNone/>
            </a:pPr>
            <a:r>
              <a:rPr lang="en-US" sz="3000" b="1" dirty="0" smtClean="0">
                <a:solidFill>
                  <a:srgbClr val="C00000"/>
                </a:solidFill>
              </a:rPr>
              <a:t>Step 3: Applicant Briefings – Continued</a:t>
            </a:r>
          </a:p>
          <a:p>
            <a:pPr marL="0" indent="0">
              <a:buNone/>
            </a:pPr>
            <a:endParaRPr lang="en-US" sz="1400" dirty="0"/>
          </a:p>
          <a:p>
            <a:pPr marL="0" indent="0" algn="ctr">
              <a:buNone/>
            </a:pPr>
            <a:r>
              <a:rPr lang="en-US" sz="2800" b="1" dirty="0" smtClean="0"/>
              <a:t>APPLICANT BRIEFING VIDEO </a:t>
            </a:r>
            <a:r>
              <a:rPr lang="en-US" sz="2800" dirty="0">
                <a:hlinkClick r:id="rId3"/>
              </a:rPr>
              <a:t>https://</a:t>
            </a:r>
            <a:r>
              <a:rPr lang="en-US" sz="2800" dirty="0" smtClean="0">
                <a:hlinkClick r:id="rId3"/>
              </a:rPr>
              <a:t>www.youtube.com/watch?v=8AEvbfLRUJE&amp;feature=youtu.be</a:t>
            </a:r>
            <a:endParaRPr lang="en-US" sz="2800" dirty="0" smtClean="0"/>
          </a:p>
          <a:p>
            <a:pPr marL="0" indent="0">
              <a:buNone/>
            </a:pPr>
            <a:endParaRPr lang="en-US" sz="2800" dirty="0" smtClean="0"/>
          </a:p>
          <a:p>
            <a:pPr marL="0" indent="0">
              <a:buNone/>
            </a:pPr>
            <a:endParaRPr lang="en-US" sz="2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615" y="4064999"/>
            <a:ext cx="3874770" cy="2594610"/>
          </a:xfrm>
          <a:prstGeom prst="rect">
            <a:avLst/>
          </a:prstGeom>
        </p:spPr>
      </p:pic>
    </p:spTree>
    <p:extLst>
      <p:ext uri="{BB962C8B-B14F-4D97-AF65-F5344CB8AC3E}">
        <p14:creationId xmlns:p14="http://schemas.microsoft.com/office/powerpoint/2010/main" val="122169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buNone/>
            </a:pPr>
            <a:r>
              <a:rPr lang="en-US" sz="3000" b="1" dirty="0" smtClean="0">
                <a:solidFill>
                  <a:srgbClr val="C00000"/>
                </a:solidFill>
              </a:rPr>
              <a:t>Step 4: Request for Public Assistance (RPA)</a:t>
            </a:r>
          </a:p>
          <a:p>
            <a:pPr marL="0" indent="0">
              <a:buNone/>
            </a:pPr>
            <a:endParaRPr lang="en-US" sz="800" dirty="0" smtClean="0"/>
          </a:p>
          <a:p>
            <a:pPr>
              <a:spcBef>
                <a:spcPts val="0"/>
              </a:spcBef>
              <a:buFontTx/>
              <a:buChar char="-"/>
            </a:pPr>
            <a:r>
              <a:rPr lang="en-US" sz="2800" dirty="0" smtClean="0"/>
              <a:t>In order to receive funds, the Applicant must submit the RPA.</a:t>
            </a:r>
          </a:p>
          <a:p>
            <a:pPr>
              <a:spcBef>
                <a:spcPts val="0"/>
              </a:spcBef>
              <a:buFontTx/>
              <a:buChar char="-"/>
            </a:pPr>
            <a:r>
              <a:rPr lang="en-US" sz="2800" dirty="0" smtClean="0"/>
              <a:t>The Applicant should designate an Applicant Agent, Alternate and physical address.</a:t>
            </a:r>
          </a:p>
          <a:p>
            <a:pPr>
              <a:spcBef>
                <a:spcPts val="0"/>
              </a:spcBef>
              <a:buFontTx/>
              <a:buChar char="-"/>
            </a:pPr>
            <a:endParaRPr lang="en-US" sz="800" dirty="0" smtClean="0"/>
          </a:p>
          <a:p>
            <a:pPr lvl="1">
              <a:spcBef>
                <a:spcPts val="0"/>
              </a:spcBef>
              <a:buFont typeface="Wingdings" panose="05000000000000000000" pitchFamily="2" charset="2"/>
              <a:buChar char="à"/>
            </a:pPr>
            <a:r>
              <a:rPr lang="en-US" sz="2400" dirty="0" smtClean="0"/>
              <a:t>If the Finance Director will be the Applicant Point of Contact, the Mayor should not be listed.</a:t>
            </a:r>
          </a:p>
          <a:p>
            <a:pPr lvl="1">
              <a:spcBef>
                <a:spcPts val="0"/>
              </a:spcBef>
              <a:buFont typeface="Wingdings" panose="05000000000000000000" pitchFamily="2" charset="2"/>
              <a:buChar char="à"/>
            </a:pPr>
            <a:r>
              <a:rPr lang="en-US" sz="2400" dirty="0" smtClean="0"/>
              <a:t>If the Applicant Agent is based out of the Public Works Yard, reflect that address.</a:t>
            </a:r>
          </a:p>
          <a:p>
            <a:pPr marL="0" indent="0">
              <a:buNone/>
            </a:pPr>
            <a:endParaRPr lang="en-US" sz="2400" dirty="0" smtClean="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1458606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buNone/>
            </a:pPr>
            <a:r>
              <a:rPr lang="en-US" sz="3000" b="1" dirty="0" smtClean="0">
                <a:solidFill>
                  <a:srgbClr val="C00000"/>
                </a:solidFill>
              </a:rPr>
              <a:t>Step 4: Request for Public Assistance (RPA)</a:t>
            </a:r>
          </a:p>
          <a:p>
            <a:pPr marL="0" indent="0">
              <a:buNone/>
            </a:pPr>
            <a:endParaRPr lang="en-US" sz="800" dirty="0" smtClean="0"/>
          </a:p>
          <a:p>
            <a:pPr>
              <a:spcBef>
                <a:spcPts val="0"/>
              </a:spcBef>
              <a:buFontTx/>
              <a:buChar char="-"/>
            </a:pPr>
            <a:r>
              <a:rPr lang="en-US" sz="2800" dirty="0" smtClean="0"/>
              <a:t>Private Non-Profits are required to submit copies of additional paperwork:</a:t>
            </a:r>
          </a:p>
          <a:p>
            <a:pPr marL="0" indent="0">
              <a:spcBef>
                <a:spcPts val="0"/>
              </a:spcBef>
              <a:buNone/>
            </a:pPr>
            <a:endParaRPr lang="en-US" sz="2800" dirty="0" smtClean="0"/>
          </a:p>
          <a:p>
            <a:pPr marL="457200" indent="-457200">
              <a:spcBef>
                <a:spcPts val="0"/>
              </a:spcBef>
              <a:buFont typeface="+mj-lt"/>
              <a:buAutoNum type="arabicPeriod"/>
            </a:pPr>
            <a:r>
              <a:rPr lang="en-US" sz="2800" dirty="0" smtClean="0"/>
              <a:t>Tax Exemption Certificate</a:t>
            </a:r>
          </a:p>
          <a:p>
            <a:pPr marL="457200" indent="-457200">
              <a:spcBef>
                <a:spcPts val="0"/>
              </a:spcBef>
              <a:buFont typeface="+mj-lt"/>
              <a:buAutoNum type="arabicPeriod"/>
            </a:pPr>
            <a:r>
              <a:rPr lang="en-US" sz="2800" dirty="0" smtClean="0"/>
              <a:t>Latest Tax Return</a:t>
            </a:r>
          </a:p>
          <a:p>
            <a:pPr marL="457200" indent="-457200">
              <a:spcBef>
                <a:spcPts val="0"/>
              </a:spcBef>
              <a:buFont typeface="+mj-lt"/>
              <a:buAutoNum type="arabicPeriod"/>
            </a:pPr>
            <a:r>
              <a:rPr lang="en-US" sz="2800" dirty="0" smtClean="0"/>
              <a:t>Organizational Charter or By-Laws</a:t>
            </a:r>
          </a:p>
          <a:p>
            <a:pPr marL="457200" indent="-457200">
              <a:spcBef>
                <a:spcPts val="0"/>
              </a:spcBef>
              <a:buFont typeface="+mj-lt"/>
              <a:buAutoNum type="arabicPeriod"/>
            </a:pPr>
            <a:r>
              <a:rPr lang="en-US" sz="2800" dirty="0" smtClean="0"/>
              <a:t>School Organizations must submit Accreditation or Certification</a:t>
            </a:r>
          </a:p>
          <a:p>
            <a:pPr marL="0" indent="0">
              <a:buNone/>
            </a:pPr>
            <a:endParaRPr lang="en-US" sz="2800" dirty="0" smtClean="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707907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745343"/>
            <a:ext cx="8229600" cy="4525963"/>
          </a:xfrm>
        </p:spPr>
        <p:txBody>
          <a:bodyPr/>
          <a:lstStyle/>
          <a:p>
            <a:pPr marL="0" indent="0">
              <a:buNone/>
            </a:pPr>
            <a:r>
              <a:rPr lang="en-US" sz="3000" b="1" dirty="0" smtClean="0">
                <a:solidFill>
                  <a:srgbClr val="C00000"/>
                </a:solidFill>
              </a:rPr>
              <a:t>Step 4: Request for Public Assistance (RPA)</a:t>
            </a:r>
          </a:p>
          <a:p>
            <a:pPr marL="0" indent="0">
              <a:buNone/>
            </a:pPr>
            <a:endParaRPr lang="en-US" sz="800" dirty="0" smtClean="0"/>
          </a:p>
          <a:p>
            <a:pPr marL="0" indent="0">
              <a:buNone/>
            </a:pPr>
            <a:endParaRPr lang="en-US" sz="800" dirty="0" smtClean="0"/>
          </a:p>
          <a:p>
            <a:pPr>
              <a:spcBef>
                <a:spcPts val="0"/>
              </a:spcBef>
              <a:buFontTx/>
              <a:buChar char="-"/>
            </a:pPr>
            <a:r>
              <a:rPr lang="en-US" sz="2800" dirty="0" smtClean="0"/>
              <a:t>In the New PA Delivery Model, Applicants will have RPA capability within the Public Assistance Grants Portal.</a:t>
            </a:r>
          </a:p>
          <a:p>
            <a:pPr>
              <a:spcBef>
                <a:spcPts val="0"/>
              </a:spcBef>
              <a:buFontTx/>
              <a:buChar char="-"/>
            </a:pPr>
            <a:r>
              <a:rPr lang="en-US" sz="2800" dirty="0" smtClean="0"/>
              <a:t>In consideration: RPAs </a:t>
            </a:r>
            <a:r>
              <a:rPr lang="en-US" sz="2800" u="sng" dirty="0" smtClean="0"/>
              <a:t>Must</a:t>
            </a:r>
            <a:r>
              <a:rPr lang="en-US" sz="2800" dirty="0" smtClean="0"/>
              <a:t> be Submitted Within 30 Days of the Presidential Disaster Declaration.</a:t>
            </a:r>
          </a:p>
          <a:p>
            <a:pPr>
              <a:spcBef>
                <a:spcPts val="0"/>
              </a:spcBef>
              <a:buFontTx/>
              <a:buChar char="-"/>
            </a:pPr>
            <a:r>
              <a:rPr lang="en-US" sz="2800" dirty="0" smtClean="0"/>
              <a:t>If experiencing difficulty in submitting the RPA, contact your Recipient for assistance.</a:t>
            </a:r>
          </a:p>
          <a:p>
            <a:pPr marL="0" indent="0">
              <a:buNone/>
            </a:pPr>
            <a:endParaRPr lang="en-US" sz="2400" dirty="0" smtClean="0"/>
          </a:p>
          <a:p>
            <a:pPr marL="0" indent="0">
              <a:buNone/>
            </a:pPr>
            <a:endParaRPr lang="en-US" sz="2800" dirty="0" smtClean="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3659036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640114"/>
            <a:ext cx="8229600" cy="4486049"/>
          </a:xfrm>
        </p:spPr>
        <p:txBody>
          <a:bodyPr/>
          <a:lstStyle/>
          <a:p>
            <a:pPr marL="0" indent="0" algn="ctr">
              <a:buNone/>
            </a:pPr>
            <a:r>
              <a:rPr lang="en-US" sz="3000" b="1" dirty="0" smtClean="0">
                <a:solidFill>
                  <a:srgbClr val="C00000"/>
                </a:solidFill>
              </a:rPr>
              <a:t>Step 4: Request for Public Assistance (RPA)</a:t>
            </a:r>
          </a:p>
          <a:p>
            <a:pPr marL="0" indent="0" algn="ctr">
              <a:buNone/>
            </a:pPr>
            <a:endParaRPr lang="en-US" sz="2400" b="1" dirty="0" smtClean="0"/>
          </a:p>
          <a:p>
            <a:pPr marL="0" indent="0" algn="ctr">
              <a:buNone/>
            </a:pPr>
            <a:r>
              <a:rPr lang="en-US" sz="2400" b="1" dirty="0" smtClean="0"/>
              <a:t>Grants Portal – Submitting the RPA</a:t>
            </a:r>
          </a:p>
          <a:p>
            <a:pPr marL="0" indent="0">
              <a:buNone/>
            </a:pPr>
            <a:endParaRPr lang="en-US" sz="2800" dirty="0" smtClean="0"/>
          </a:p>
          <a:p>
            <a:pPr marL="0" indent="0">
              <a:buNone/>
            </a:pPr>
            <a:endParaRPr lang="en-US" sz="2800"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2435167" y="3350705"/>
            <a:ext cx="4273666" cy="2395936"/>
          </a:xfrm>
          <a:prstGeom prst="rect">
            <a:avLst/>
          </a:prstGeom>
        </p:spPr>
      </p:pic>
    </p:spTree>
    <p:extLst>
      <p:ext uri="{BB962C8B-B14F-4D97-AF65-F5344CB8AC3E}">
        <p14:creationId xmlns:p14="http://schemas.microsoft.com/office/powerpoint/2010/main" val="2331034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pic>
        <p:nvPicPr>
          <p:cNvPr id="6" name="Picture 5"/>
          <p:cNvPicPr>
            <a:picLocks noChangeAspect="1"/>
          </p:cNvPicPr>
          <p:nvPr/>
        </p:nvPicPr>
        <p:blipFill>
          <a:blip r:embed="rId3"/>
          <a:stretch>
            <a:fillRect/>
          </a:stretch>
        </p:blipFill>
        <p:spPr>
          <a:xfrm>
            <a:off x="168241" y="1395679"/>
            <a:ext cx="8778240" cy="4094968"/>
          </a:xfrm>
          <a:prstGeom prst="rect">
            <a:avLst/>
          </a:prstGeom>
        </p:spPr>
      </p:pic>
      <p:sp>
        <p:nvSpPr>
          <p:cNvPr id="8" name="Rectangle 7"/>
          <p:cNvSpPr/>
          <p:nvPr/>
        </p:nvSpPr>
        <p:spPr>
          <a:xfrm>
            <a:off x="1756760" y="2659006"/>
            <a:ext cx="4104648" cy="51467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1014786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324" y="1871137"/>
            <a:ext cx="8778240" cy="3438027"/>
          </a:xfrm>
          <a:prstGeom prst="rect">
            <a:avLst/>
          </a:prstGeom>
        </p:spPr>
      </p:pic>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sp>
        <p:nvSpPr>
          <p:cNvPr id="8" name="Rectangle 7"/>
          <p:cNvSpPr/>
          <p:nvPr/>
        </p:nvSpPr>
        <p:spPr>
          <a:xfrm>
            <a:off x="7457326" y="4846025"/>
            <a:ext cx="698500" cy="431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822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85" y="294228"/>
            <a:ext cx="8444429" cy="1143000"/>
          </a:xfrm>
        </p:spPr>
        <p:txBody>
          <a:bodyPr/>
          <a:lstStyle/>
          <a:p>
            <a:r>
              <a:rPr lang="en-US" sz="3200" b="1" dirty="0">
                <a:solidFill>
                  <a:srgbClr val="0070C0"/>
                </a:solidFill>
              </a:rPr>
              <a:t>Phase I – Operational </a:t>
            </a:r>
            <a:r>
              <a:rPr lang="en-US" sz="3200" b="1" dirty="0" smtClean="0">
                <a:solidFill>
                  <a:srgbClr val="0070C0"/>
                </a:solidFill>
              </a:rPr>
              <a:t>Planning</a:t>
            </a:r>
            <a:br>
              <a:rPr lang="en-US" sz="3200" b="1" dirty="0" smtClean="0">
                <a:solidFill>
                  <a:srgbClr val="0070C0"/>
                </a:solidFill>
              </a:rPr>
            </a:br>
            <a:r>
              <a:rPr lang="en-US" sz="3200" b="1" dirty="0" smtClean="0">
                <a:solidFill>
                  <a:srgbClr val="0070C0"/>
                </a:solidFill>
              </a:rPr>
              <a:t>Action Items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159" y="1437228"/>
            <a:ext cx="5669280" cy="4542639"/>
          </a:xfrm>
          <a:prstGeom prst="rect">
            <a:avLst/>
          </a:prstGeom>
        </p:spPr>
      </p:pic>
    </p:spTree>
    <p:extLst>
      <p:ext uri="{BB962C8B-B14F-4D97-AF65-F5344CB8AC3E}">
        <p14:creationId xmlns:p14="http://schemas.microsoft.com/office/powerpoint/2010/main" val="375597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4949" y="1391008"/>
            <a:ext cx="8778240" cy="4047141"/>
          </a:xfrm>
          <a:prstGeom prst="rect">
            <a:avLst/>
          </a:prstGeom>
        </p:spPr>
      </p:pic>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sp>
        <p:nvSpPr>
          <p:cNvPr id="8" name="Rectangle 7"/>
          <p:cNvSpPr/>
          <p:nvPr/>
        </p:nvSpPr>
        <p:spPr>
          <a:xfrm>
            <a:off x="1767155" y="3359650"/>
            <a:ext cx="5404207" cy="180825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534668" y="5067747"/>
            <a:ext cx="698500" cy="431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4744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4454" y="770475"/>
            <a:ext cx="7589520" cy="4935957"/>
          </a:xfrm>
          <a:prstGeom prst="rect">
            <a:avLst/>
          </a:prstGeom>
        </p:spPr>
      </p:pic>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sp>
        <p:nvSpPr>
          <p:cNvPr id="8" name="Rectangle 7"/>
          <p:cNvSpPr/>
          <p:nvPr/>
        </p:nvSpPr>
        <p:spPr>
          <a:xfrm>
            <a:off x="2032000" y="2590800"/>
            <a:ext cx="5054600" cy="26035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099300" y="5308599"/>
            <a:ext cx="685800" cy="35019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53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6840" y="804381"/>
            <a:ext cx="7710329" cy="4937760"/>
          </a:xfrm>
          <a:prstGeom prst="rect">
            <a:avLst/>
          </a:prstGeom>
        </p:spPr>
      </p:pic>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sp>
        <p:nvSpPr>
          <p:cNvPr id="7" name="Rectangle 6"/>
          <p:cNvSpPr/>
          <p:nvPr/>
        </p:nvSpPr>
        <p:spPr>
          <a:xfrm>
            <a:off x="7099300" y="5333999"/>
            <a:ext cx="685800" cy="35019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737778" y="3676359"/>
            <a:ext cx="584200" cy="29574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08556" y="2025045"/>
            <a:ext cx="584200" cy="34443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2447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3093" y="1615034"/>
            <a:ext cx="8778240" cy="3644156"/>
          </a:xfrm>
          <a:prstGeom prst="rect">
            <a:avLst/>
          </a:prstGeom>
        </p:spPr>
      </p:pic>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sp>
        <p:nvSpPr>
          <p:cNvPr id="7" name="Rectangle 6"/>
          <p:cNvSpPr/>
          <p:nvPr/>
        </p:nvSpPr>
        <p:spPr>
          <a:xfrm>
            <a:off x="8099699" y="4877649"/>
            <a:ext cx="849739" cy="3755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6013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0510" y="1800340"/>
            <a:ext cx="8778240" cy="3419846"/>
          </a:xfrm>
          <a:prstGeom prst="rect">
            <a:avLst/>
          </a:prstGeom>
        </p:spPr>
      </p:pic>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sp>
        <p:nvSpPr>
          <p:cNvPr id="7" name="Rectangle 6"/>
          <p:cNvSpPr/>
          <p:nvPr/>
        </p:nvSpPr>
        <p:spPr>
          <a:xfrm>
            <a:off x="8171521" y="4793892"/>
            <a:ext cx="846323" cy="4826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3150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pic>
        <p:nvPicPr>
          <p:cNvPr id="5" name="Picture 4"/>
          <p:cNvPicPr>
            <a:picLocks noChangeAspect="1"/>
          </p:cNvPicPr>
          <p:nvPr/>
        </p:nvPicPr>
        <p:blipFill>
          <a:blip r:embed="rId3"/>
          <a:stretch>
            <a:fillRect/>
          </a:stretch>
        </p:blipFill>
        <p:spPr>
          <a:xfrm>
            <a:off x="615950" y="837153"/>
            <a:ext cx="7912100" cy="3574015"/>
          </a:xfrm>
          <a:prstGeom prst="rect">
            <a:avLst/>
          </a:prstGeom>
        </p:spPr>
      </p:pic>
      <p:pic>
        <p:nvPicPr>
          <p:cNvPr id="6" name="Picture 5"/>
          <p:cNvPicPr>
            <a:picLocks noChangeAspect="1"/>
          </p:cNvPicPr>
          <p:nvPr/>
        </p:nvPicPr>
        <p:blipFill>
          <a:blip r:embed="rId4"/>
          <a:stretch>
            <a:fillRect/>
          </a:stretch>
        </p:blipFill>
        <p:spPr>
          <a:xfrm>
            <a:off x="615950" y="4610100"/>
            <a:ext cx="7916893" cy="1107696"/>
          </a:xfrm>
          <a:prstGeom prst="rect">
            <a:avLst/>
          </a:prstGeom>
        </p:spPr>
      </p:pic>
      <p:sp>
        <p:nvSpPr>
          <p:cNvPr id="7" name="Rectangle 6"/>
          <p:cNvSpPr/>
          <p:nvPr/>
        </p:nvSpPr>
        <p:spPr>
          <a:xfrm>
            <a:off x="6961814" y="5108196"/>
            <a:ext cx="846323" cy="4826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Elbow Connector 10"/>
          <p:cNvCxnSpPr/>
          <p:nvPr/>
        </p:nvCxnSpPr>
        <p:spPr>
          <a:xfrm>
            <a:off x="3251200" y="4241530"/>
            <a:ext cx="2565400" cy="438742"/>
          </a:xfrm>
          <a:prstGeom prst="bentConnector3">
            <a:avLst/>
          </a:prstGeom>
          <a:ln w="88900" cap="rnd">
            <a:solidFill>
              <a:srgbClr val="FF00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18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1143000"/>
          </a:xfrm>
        </p:spPr>
        <p:txBody>
          <a:bodyPr/>
          <a:lstStyle/>
          <a:p>
            <a:r>
              <a:rPr lang="en-US" sz="3200" b="1" dirty="0" smtClean="0">
                <a:solidFill>
                  <a:srgbClr val="0070C0"/>
                </a:solidFill>
              </a:rPr>
              <a:t>Request for Public Assistance - RPA</a:t>
            </a:r>
            <a:endParaRPr lang="en-US" sz="3200" b="1" dirty="0">
              <a:solidFill>
                <a:srgbClr val="0070C0"/>
              </a:solidFill>
            </a:endParaRPr>
          </a:p>
        </p:txBody>
      </p:sp>
      <p:pic>
        <p:nvPicPr>
          <p:cNvPr id="10" name="Picture 9"/>
          <p:cNvPicPr>
            <a:picLocks noChangeAspect="1"/>
          </p:cNvPicPr>
          <p:nvPr/>
        </p:nvPicPr>
        <p:blipFill rotWithShape="1">
          <a:blip r:embed="rId3"/>
          <a:srcRect t="12550" b="7065"/>
          <a:stretch/>
        </p:blipFill>
        <p:spPr>
          <a:xfrm>
            <a:off x="190076" y="1467152"/>
            <a:ext cx="8778240" cy="3969173"/>
          </a:xfrm>
          <a:prstGeom prst="rect">
            <a:avLst/>
          </a:prstGeom>
        </p:spPr>
      </p:pic>
    </p:spTree>
    <p:extLst>
      <p:ext uri="{BB962C8B-B14F-4D97-AF65-F5344CB8AC3E}">
        <p14:creationId xmlns:p14="http://schemas.microsoft.com/office/powerpoint/2010/main" val="2166854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5" name="Content Placeholder 4"/>
          <p:cNvSpPr>
            <a:spLocks noGrp="1"/>
          </p:cNvSpPr>
          <p:nvPr>
            <p:ph idx="1"/>
          </p:nvPr>
        </p:nvSpPr>
        <p:spPr>
          <a:xfrm>
            <a:off x="347030" y="1640541"/>
            <a:ext cx="8510530" cy="4485622"/>
          </a:xfrm>
        </p:spPr>
        <p:txBody>
          <a:bodyPr/>
          <a:lstStyle/>
          <a:p>
            <a:pPr marL="0" indent="0">
              <a:buNone/>
            </a:pPr>
            <a:r>
              <a:rPr lang="en-US" sz="3000" b="1" dirty="0" smtClean="0">
                <a:solidFill>
                  <a:srgbClr val="C00000"/>
                </a:solidFill>
              </a:rPr>
              <a:t>Step 5: Applicant Eligibility Determinations</a:t>
            </a:r>
          </a:p>
          <a:p>
            <a:pPr>
              <a:buFontTx/>
              <a:buChar char="-"/>
            </a:pPr>
            <a:endParaRPr lang="en-US" sz="800" dirty="0" smtClean="0"/>
          </a:p>
          <a:p>
            <a:pPr>
              <a:spcBef>
                <a:spcPts val="0"/>
              </a:spcBef>
              <a:buFontTx/>
              <a:buChar char="-"/>
            </a:pPr>
            <a:r>
              <a:rPr lang="en-US" sz="2600" dirty="0" smtClean="0"/>
              <a:t>Following Submittal of the RPA, Recipient will review</a:t>
            </a:r>
          </a:p>
          <a:p>
            <a:pPr>
              <a:spcBef>
                <a:spcPts val="0"/>
              </a:spcBef>
              <a:buFontTx/>
              <a:buChar char="-"/>
            </a:pPr>
            <a:r>
              <a:rPr lang="en-US" sz="2600" dirty="0" smtClean="0"/>
              <a:t>The Recipient ensures all components of the RPA are complete</a:t>
            </a:r>
          </a:p>
          <a:p>
            <a:pPr>
              <a:spcBef>
                <a:spcPts val="0"/>
              </a:spcBef>
              <a:buFontTx/>
              <a:buChar char="-"/>
            </a:pPr>
            <a:r>
              <a:rPr lang="en-US" sz="2600" dirty="0" smtClean="0"/>
              <a:t>Recipient forwards RPA through Grants Portal to the State for Eligibility</a:t>
            </a:r>
          </a:p>
          <a:p>
            <a:pPr>
              <a:spcBef>
                <a:spcPts val="0"/>
              </a:spcBef>
              <a:buFontTx/>
              <a:buChar char="-"/>
            </a:pPr>
            <a:r>
              <a:rPr lang="en-US" sz="2600" dirty="0" smtClean="0"/>
              <a:t>FEMA Field Leadership determines Applicant Eligibility</a:t>
            </a:r>
          </a:p>
          <a:p>
            <a:pPr>
              <a:spcBef>
                <a:spcPts val="0"/>
              </a:spcBef>
              <a:buFontTx/>
              <a:buChar char="-"/>
            </a:pPr>
            <a:r>
              <a:rPr lang="en-US" sz="2600" dirty="0" smtClean="0"/>
              <a:t>The Grants Portal </a:t>
            </a:r>
            <a:r>
              <a:rPr lang="en-US" sz="2600" dirty="0"/>
              <a:t>will generate an email notification upon an RPA eligibility determination.</a:t>
            </a:r>
          </a:p>
          <a:p>
            <a:pPr>
              <a:buFontTx/>
              <a:buChar char="-"/>
            </a:pPr>
            <a:endParaRPr lang="en-US" sz="2400" dirty="0"/>
          </a:p>
        </p:txBody>
      </p:sp>
    </p:spTree>
    <p:extLst>
      <p:ext uri="{BB962C8B-B14F-4D97-AF65-F5344CB8AC3E}">
        <p14:creationId xmlns:p14="http://schemas.microsoft.com/office/powerpoint/2010/main" val="1729351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5" name="Content Placeholder 4"/>
          <p:cNvSpPr>
            <a:spLocks noGrp="1"/>
          </p:cNvSpPr>
          <p:nvPr>
            <p:ph idx="1"/>
          </p:nvPr>
        </p:nvSpPr>
        <p:spPr/>
        <p:txBody>
          <a:bodyPr/>
          <a:lstStyle/>
          <a:p>
            <a:pPr marL="0" indent="0">
              <a:buNone/>
            </a:pPr>
            <a:r>
              <a:rPr lang="en-US" sz="3000" b="1" dirty="0" smtClean="0">
                <a:solidFill>
                  <a:srgbClr val="C00000"/>
                </a:solidFill>
              </a:rPr>
              <a:t>Step 5: Applicant Eligibility Determinations</a:t>
            </a:r>
          </a:p>
          <a:p>
            <a:pPr>
              <a:buFontTx/>
              <a:buChar char="-"/>
            </a:pPr>
            <a:endParaRPr lang="en-US" sz="800" dirty="0" smtClean="0"/>
          </a:p>
          <a:p>
            <a:pPr marL="0" indent="0">
              <a:spcBef>
                <a:spcPts val="0"/>
              </a:spcBef>
              <a:buNone/>
            </a:pPr>
            <a:r>
              <a:rPr lang="en-US" sz="2800" dirty="0" smtClean="0"/>
              <a:t>Eligibility Determinations are made in accordance with:</a:t>
            </a:r>
          </a:p>
          <a:p>
            <a:pPr>
              <a:spcBef>
                <a:spcPts val="0"/>
              </a:spcBef>
              <a:buFontTx/>
              <a:buChar char="-"/>
            </a:pPr>
            <a:r>
              <a:rPr lang="en-US" sz="2800" dirty="0" smtClean="0"/>
              <a:t>FEMA Public Assistance Program and Policy Guide (PAPPG) Pages 10-15</a:t>
            </a:r>
          </a:p>
          <a:p>
            <a:pPr>
              <a:spcBef>
                <a:spcPts val="0"/>
              </a:spcBef>
              <a:buFontTx/>
              <a:buChar char="-"/>
            </a:pPr>
            <a:r>
              <a:rPr lang="en-US" sz="2800" dirty="0" smtClean="0"/>
              <a:t>The Stafford Act</a:t>
            </a:r>
          </a:p>
          <a:p>
            <a:pPr lvl="0">
              <a:spcBef>
                <a:spcPts val="0"/>
              </a:spcBef>
              <a:buFontTx/>
              <a:buChar char="-"/>
            </a:pPr>
            <a:r>
              <a:rPr lang="en-US" sz="2800" dirty="0">
                <a:solidFill>
                  <a:srgbClr val="000000"/>
                </a:solidFill>
              </a:rPr>
              <a:t>42 United States </a:t>
            </a:r>
            <a:r>
              <a:rPr lang="en-US" sz="2800" dirty="0" smtClean="0">
                <a:solidFill>
                  <a:srgbClr val="000000"/>
                </a:solidFill>
              </a:rPr>
              <a:t>Code</a:t>
            </a:r>
            <a:endParaRPr lang="en-US" sz="2800" dirty="0" smtClean="0"/>
          </a:p>
          <a:p>
            <a:pPr>
              <a:spcBef>
                <a:spcPts val="0"/>
              </a:spcBef>
              <a:buFontTx/>
              <a:buChar char="-"/>
            </a:pPr>
            <a:r>
              <a:rPr lang="en-US" sz="2800" dirty="0" smtClean="0"/>
              <a:t>2 Code of Federal Regulations</a:t>
            </a:r>
          </a:p>
          <a:p>
            <a:pPr>
              <a:spcBef>
                <a:spcPts val="0"/>
              </a:spcBef>
              <a:buFontTx/>
              <a:buChar char="-"/>
            </a:pPr>
            <a:r>
              <a:rPr lang="en-US" sz="2800" dirty="0" smtClean="0"/>
              <a:t>44 Code of Federal Regulations</a:t>
            </a:r>
          </a:p>
          <a:p>
            <a:pPr>
              <a:buFontTx/>
              <a:buChar char="-"/>
            </a:pPr>
            <a:endParaRPr lang="en-US" sz="2400" dirty="0"/>
          </a:p>
        </p:txBody>
      </p:sp>
    </p:spTree>
    <p:extLst>
      <p:ext uri="{BB962C8B-B14F-4D97-AF65-F5344CB8AC3E}">
        <p14:creationId xmlns:p14="http://schemas.microsoft.com/office/powerpoint/2010/main" val="62928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220337" y="1640114"/>
            <a:ext cx="8692309" cy="4486049"/>
          </a:xfrm>
        </p:spPr>
        <p:txBody>
          <a:bodyPr/>
          <a:lstStyle/>
          <a:p>
            <a:pPr marL="0" lvl="0" indent="0" algn="ctr">
              <a:buNone/>
            </a:pPr>
            <a:r>
              <a:rPr lang="en-US" sz="3000" b="1" dirty="0">
                <a:solidFill>
                  <a:srgbClr val="C00000"/>
                </a:solidFill>
              </a:rPr>
              <a:t>Step 5: Applicant Eligibility Determinations</a:t>
            </a:r>
          </a:p>
          <a:p>
            <a:pPr marL="0" indent="0" algn="ctr">
              <a:buNone/>
            </a:pPr>
            <a:endParaRPr lang="en-US" sz="800" dirty="0" smtClean="0"/>
          </a:p>
          <a:p>
            <a:pPr marL="0" lvl="0" indent="0">
              <a:spcBef>
                <a:spcPts val="0"/>
              </a:spcBef>
              <a:buNone/>
            </a:pPr>
            <a:r>
              <a:rPr lang="en-US" sz="2400" b="1" dirty="0">
                <a:solidFill>
                  <a:srgbClr val="000000"/>
                </a:solidFill>
              </a:rPr>
              <a:t>Activity: </a:t>
            </a:r>
          </a:p>
          <a:p>
            <a:pPr lvl="0">
              <a:spcBef>
                <a:spcPts val="0"/>
              </a:spcBef>
              <a:buFontTx/>
              <a:buChar char="-"/>
            </a:pPr>
            <a:r>
              <a:rPr lang="en-US" sz="2800" dirty="0">
                <a:solidFill>
                  <a:srgbClr val="000000"/>
                </a:solidFill>
              </a:rPr>
              <a:t>Locate the FEMA </a:t>
            </a:r>
            <a:r>
              <a:rPr lang="en-US" sz="2800" dirty="0" smtClean="0">
                <a:solidFill>
                  <a:srgbClr val="000000"/>
                </a:solidFill>
              </a:rPr>
              <a:t>Public Assistance Program and Policy Guide (PAPPG) </a:t>
            </a:r>
            <a:r>
              <a:rPr lang="en-US" sz="2800" dirty="0">
                <a:solidFill>
                  <a:srgbClr val="000000"/>
                </a:solidFill>
              </a:rPr>
              <a:t>Online.</a:t>
            </a:r>
          </a:p>
          <a:p>
            <a:pPr lvl="0">
              <a:spcBef>
                <a:spcPts val="0"/>
              </a:spcBef>
              <a:buFontTx/>
              <a:buChar char="-"/>
            </a:pPr>
            <a:r>
              <a:rPr lang="en-US" sz="2800" dirty="0">
                <a:solidFill>
                  <a:srgbClr val="000000"/>
                </a:solidFill>
              </a:rPr>
              <a:t>Save a copy to your laptop</a:t>
            </a:r>
            <a:r>
              <a:rPr lang="en-US" sz="2800" dirty="0" smtClean="0">
                <a:solidFill>
                  <a:srgbClr val="000000"/>
                </a:solidFill>
              </a:rPr>
              <a:t>.</a:t>
            </a:r>
          </a:p>
          <a:p>
            <a:pPr lvl="0">
              <a:spcBef>
                <a:spcPts val="0"/>
              </a:spcBef>
              <a:buFontTx/>
              <a:buChar char="-"/>
            </a:pPr>
            <a:r>
              <a:rPr lang="en-US" sz="2800" dirty="0" smtClean="0">
                <a:solidFill>
                  <a:srgbClr val="000000"/>
                </a:solidFill>
              </a:rPr>
              <a:t>Within the PAPPG </a:t>
            </a:r>
            <a:r>
              <a:rPr lang="en-US" sz="2800" dirty="0" smtClean="0">
                <a:solidFill>
                  <a:srgbClr val="000000"/>
                </a:solidFill>
                <a:sym typeface="Wingdings" panose="05000000000000000000" pitchFamily="2" charset="2"/>
              </a:rPr>
              <a:t></a:t>
            </a:r>
            <a:r>
              <a:rPr lang="en-US" sz="2800" dirty="0">
                <a:solidFill>
                  <a:srgbClr val="000000"/>
                </a:solidFill>
                <a:sym typeface="Wingdings" panose="05000000000000000000" pitchFamily="2" charset="2"/>
              </a:rPr>
              <a:t> </a:t>
            </a:r>
            <a:r>
              <a:rPr lang="en-US" sz="2800" dirty="0" smtClean="0">
                <a:solidFill>
                  <a:srgbClr val="000000"/>
                </a:solidFill>
              </a:rPr>
              <a:t>Examine the Publication, as a group, discuss any findings you did not know.</a:t>
            </a:r>
          </a:p>
          <a:p>
            <a:pPr lvl="0">
              <a:spcBef>
                <a:spcPts val="0"/>
              </a:spcBef>
              <a:buFontTx/>
              <a:buChar char="-"/>
            </a:pPr>
            <a:r>
              <a:rPr lang="en-US" sz="2800" dirty="0" smtClean="0">
                <a:solidFill>
                  <a:srgbClr val="000000"/>
                </a:solidFill>
              </a:rPr>
              <a:t>10 Minute exploration </a:t>
            </a:r>
            <a:r>
              <a:rPr lang="en-US" sz="2800" dirty="0" smtClean="0">
                <a:solidFill>
                  <a:srgbClr val="000000"/>
                </a:solidFill>
                <a:sym typeface="Wingdings" panose="05000000000000000000" pitchFamily="2" charset="2"/>
              </a:rPr>
              <a:t> Followed by 5 minute discussion.</a:t>
            </a:r>
            <a:endParaRPr lang="en-US" sz="2800" dirty="0">
              <a:solidFill>
                <a:srgbClr val="000000"/>
              </a:solidFill>
            </a:endParaRPr>
          </a:p>
          <a:p>
            <a:pPr marL="0" indent="0">
              <a:buNone/>
            </a:pPr>
            <a:endParaRPr lang="en-US" sz="2800" dirty="0" smtClean="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3472768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a:t>
            </a:r>
            <a:r>
              <a:rPr lang="en-US" sz="3200" b="1" dirty="0" smtClean="0">
                <a:solidFill>
                  <a:srgbClr val="0070C0"/>
                </a:solidFill>
              </a:rPr>
              <a:t>Planning</a:t>
            </a:r>
            <a:br>
              <a:rPr lang="en-US" sz="3200" b="1" dirty="0" smtClean="0">
                <a:solidFill>
                  <a:srgbClr val="0070C0"/>
                </a:solidFill>
              </a:rPr>
            </a:br>
            <a:r>
              <a:rPr lang="en-US" sz="3200" b="1" dirty="0" smtClean="0">
                <a:solidFill>
                  <a:srgbClr val="0070C0"/>
                </a:solidFill>
              </a:rPr>
              <a:t>Action Items</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91" t="3007" r="491" b="3400"/>
          <a:stretch/>
        </p:blipFill>
        <p:spPr>
          <a:xfrm>
            <a:off x="1523289" y="1417638"/>
            <a:ext cx="6097421" cy="4663440"/>
          </a:xfrm>
          <a:prstGeom prst="rect">
            <a:avLst/>
          </a:prstGeom>
        </p:spPr>
      </p:pic>
    </p:spTree>
    <p:extLst>
      <p:ext uri="{BB962C8B-B14F-4D97-AF65-F5344CB8AC3E}">
        <p14:creationId xmlns:p14="http://schemas.microsoft.com/office/powerpoint/2010/main" val="2904518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13" name="Content Placeholder 12"/>
          <p:cNvSpPr>
            <a:spLocks noGrp="1"/>
          </p:cNvSpPr>
          <p:nvPr>
            <p:ph idx="1"/>
          </p:nvPr>
        </p:nvSpPr>
        <p:spPr>
          <a:xfrm>
            <a:off x="242371" y="1578166"/>
            <a:ext cx="8659257" cy="4525963"/>
          </a:xfrm>
        </p:spPr>
        <p:txBody>
          <a:bodyPr/>
          <a:lstStyle/>
          <a:p>
            <a:pPr marL="0" indent="0">
              <a:buNone/>
            </a:pPr>
            <a:r>
              <a:rPr lang="en-US" sz="3000" b="1" dirty="0" smtClean="0">
                <a:solidFill>
                  <a:srgbClr val="C00000"/>
                </a:solidFill>
              </a:rPr>
              <a:t>Step 6: The FEMA Program Delivery Manager (PDMG) is assigned to the Applicant</a:t>
            </a:r>
          </a:p>
          <a:p>
            <a:pPr>
              <a:buFontTx/>
              <a:buChar char="-"/>
            </a:pPr>
            <a:endParaRPr lang="en-US" sz="1400" dirty="0" smtClean="0"/>
          </a:p>
          <a:p>
            <a:pPr>
              <a:spcBef>
                <a:spcPts val="0"/>
              </a:spcBef>
              <a:buFontTx/>
              <a:buChar char="-"/>
            </a:pPr>
            <a:r>
              <a:rPr lang="en-US" sz="2800" dirty="0" smtClean="0"/>
              <a:t>All efforts of the Program Delivery Manager are directed at assisting the Applicant.</a:t>
            </a:r>
          </a:p>
          <a:p>
            <a:pPr>
              <a:spcBef>
                <a:spcPts val="0"/>
              </a:spcBef>
              <a:buFontTx/>
              <a:buChar char="-"/>
            </a:pPr>
            <a:r>
              <a:rPr lang="en-US" sz="2800" dirty="0" smtClean="0"/>
              <a:t>Serves as the Primary Point of Contact.</a:t>
            </a:r>
          </a:p>
          <a:p>
            <a:pPr>
              <a:spcBef>
                <a:spcPts val="0"/>
              </a:spcBef>
              <a:buFontTx/>
              <a:buChar char="-"/>
            </a:pPr>
            <a:r>
              <a:rPr lang="en-US" sz="2800" dirty="0" smtClean="0"/>
              <a:t>Coordination to insure that Applicant and Consolidated Resource Center needs are met.</a:t>
            </a:r>
          </a:p>
          <a:p>
            <a:pPr>
              <a:spcBef>
                <a:spcPts val="0"/>
              </a:spcBef>
              <a:buFontTx/>
              <a:buChar char="-"/>
            </a:pPr>
            <a:r>
              <a:rPr lang="en-US" sz="2800" dirty="0" smtClean="0"/>
              <a:t>Works to resolve any additional unmet needs.</a:t>
            </a:r>
          </a:p>
          <a:p>
            <a:pPr marL="0" indent="0">
              <a:buNone/>
            </a:pPr>
            <a:endParaRPr lang="en-US" sz="2800" dirty="0" smtClean="0"/>
          </a:p>
        </p:txBody>
      </p:sp>
    </p:spTree>
    <p:extLst>
      <p:ext uri="{BB962C8B-B14F-4D97-AF65-F5344CB8AC3E}">
        <p14:creationId xmlns:p14="http://schemas.microsoft.com/office/powerpoint/2010/main" val="54986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13" name="Content Placeholder 12"/>
          <p:cNvSpPr>
            <a:spLocks noGrp="1"/>
          </p:cNvSpPr>
          <p:nvPr>
            <p:ph idx="1"/>
          </p:nvPr>
        </p:nvSpPr>
        <p:spPr>
          <a:xfrm>
            <a:off x="242371" y="1600200"/>
            <a:ext cx="8692307" cy="4525963"/>
          </a:xfrm>
        </p:spPr>
        <p:txBody>
          <a:bodyPr/>
          <a:lstStyle/>
          <a:p>
            <a:pPr marL="0" indent="0">
              <a:buNone/>
            </a:pPr>
            <a:r>
              <a:rPr lang="en-US" sz="3000" b="1" dirty="0" smtClean="0">
                <a:solidFill>
                  <a:srgbClr val="C00000"/>
                </a:solidFill>
              </a:rPr>
              <a:t>The FEMA Program Delivery Manager (PDMG)</a:t>
            </a:r>
          </a:p>
          <a:p>
            <a:pPr>
              <a:buFontTx/>
              <a:buChar char="-"/>
            </a:pPr>
            <a:endParaRPr lang="en-US" sz="800" dirty="0" smtClean="0"/>
          </a:p>
          <a:p>
            <a:pPr>
              <a:buFontTx/>
              <a:buChar char="-"/>
            </a:pPr>
            <a:r>
              <a:rPr lang="en-US" sz="2800" dirty="0" smtClean="0"/>
              <a:t>Expected to meet and communicate with their assigned Applicants as often as necessary.</a:t>
            </a:r>
          </a:p>
          <a:p>
            <a:pPr marL="0" indent="0">
              <a:buNone/>
            </a:pPr>
            <a:endParaRPr lang="en-US" sz="800" dirty="0" smtClean="0"/>
          </a:p>
          <a:p>
            <a:pPr>
              <a:buFontTx/>
              <a:buChar char="-"/>
            </a:pPr>
            <a:r>
              <a:rPr lang="en-US" sz="2800" dirty="0" smtClean="0"/>
              <a:t>Recipient may coordinate with the PDMG to:</a:t>
            </a:r>
          </a:p>
          <a:p>
            <a:pPr lvl="1">
              <a:buFont typeface="Wingdings" panose="05000000000000000000" pitchFamily="2" charset="2"/>
              <a:buChar char="à"/>
            </a:pPr>
            <a:r>
              <a:rPr lang="en-US" sz="2400" dirty="0" smtClean="0"/>
              <a:t>Partner with and mirror the PDMG</a:t>
            </a:r>
          </a:p>
          <a:p>
            <a:pPr lvl="1">
              <a:buFont typeface="Wingdings" panose="05000000000000000000" pitchFamily="2" charset="2"/>
              <a:buChar char="à"/>
            </a:pPr>
            <a:r>
              <a:rPr lang="en-US" sz="2400" dirty="0" smtClean="0"/>
              <a:t>Attend all meetings between Applicants and PDMGs</a:t>
            </a:r>
          </a:p>
          <a:p>
            <a:pPr lvl="1">
              <a:buFont typeface="Wingdings" panose="05000000000000000000" pitchFamily="2" charset="2"/>
              <a:buChar char="à"/>
            </a:pPr>
            <a:r>
              <a:rPr lang="en-US" sz="2400" dirty="0" smtClean="0"/>
              <a:t>Serve as Applicant Advocate</a:t>
            </a:r>
          </a:p>
          <a:p>
            <a:pPr lvl="1">
              <a:buFont typeface="Wingdings" panose="05000000000000000000" pitchFamily="2" charset="2"/>
              <a:buChar char="à"/>
            </a:pPr>
            <a:r>
              <a:rPr lang="en-US" sz="2400" dirty="0" smtClean="0"/>
              <a:t>Assist with the collection of documentation</a:t>
            </a:r>
          </a:p>
          <a:p>
            <a:pPr marL="0" indent="0">
              <a:buNone/>
            </a:pPr>
            <a:endParaRPr lang="en-US" sz="2800" dirty="0" smtClean="0"/>
          </a:p>
        </p:txBody>
      </p:sp>
    </p:spTree>
    <p:extLst>
      <p:ext uri="{BB962C8B-B14F-4D97-AF65-F5344CB8AC3E}">
        <p14:creationId xmlns:p14="http://schemas.microsoft.com/office/powerpoint/2010/main" val="1832040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13" name="Content Placeholder 12"/>
          <p:cNvSpPr>
            <a:spLocks noGrp="1"/>
          </p:cNvSpPr>
          <p:nvPr>
            <p:ph idx="1"/>
          </p:nvPr>
        </p:nvSpPr>
        <p:spPr>
          <a:xfrm>
            <a:off x="220338" y="1600200"/>
            <a:ext cx="8703324" cy="4525963"/>
          </a:xfrm>
        </p:spPr>
        <p:txBody>
          <a:bodyPr/>
          <a:lstStyle/>
          <a:p>
            <a:pPr marL="0" indent="0">
              <a:buNone/>
            </a:pPr>
            <a:r>
              <a:rPr lang="en-US" sz="3000" b="1" dirty="0" smtClean="0">
                <a:solidFill>
                  <a:srgbClr val="C00000"/>
                </a:solidFill>
              </a:rPr>
              <a:t>The FEMA Program Delivery Manager (PDMG)</a:t>
            </a:r>
          </a:p>
          <a:p>
            <a:pPr>
              <a:buFontTx/>
              <a:buChar char="-"/>
            </a:pPr>
            <a:endParaRPr lang="en-US" sz="800" dirty="0" smtClean="0"/>
          </a:p>
          <a:p>
            <a:pPr>
              <a:buFontTx/>
              <a:buChar char="-"/>
            </a:pPr>
            <a:r>
              <a:rPr lang="en-US" sz="2400" dirty="0" smtClean="0"/>
              <a:t>Applicant interface begins with the Exploratory Call.</a:t>
            </a:r>
          </a:p>
          <a:p>
            <a:pPr>
              <a:buFontTx/>
              <a:buChar char="-"/>
            </a:pPr>
            <a:r>
              <a:rPr lang="en-US" sz="2400" dirty="0" smtClean="0"/>
              <a:t>Proceeds through the development of Damage Inventory and Document Collection.</a:t>
            </a:r>
          </a:p>
          <a:p>
            <a:pPr>
              <a:buFontTx/>
              <a:buChar char="-"/>
            </a:pPr>
            <a:r>
              <a:rPr lang="en-US" sz="2400" dirty="0" smtClean="0"/>
              <a:t>Executes the Recovery Scoping Meeting.</a:t>
            </a:r>
          </a:p>
          <a:p>
            <a:pPr>
              <a:buFontTx/>
              <a:buChar char="-"/>
            </a:pPr>
            <a:r>
              <a:rPr lang="en-US" sz="2400" dirty="0" smtClean="0"/>
              <a:t>Facilitates the meetings between the Applicant and FEMA as necessary.</a:t>
            </a:r>
          </a:p>
          <a:p>
            <a:pPr>
              <a:buFontTx/>
              <a:buChar char="-"/>
            </a:pPr>
            <a:r>
              <a:rPr lang="en-US" sz="2400" dirty="0" smtClean="0"/>
              <a:t>Coordinates applicant concurrence.</a:t>
            </a:r>
          </a:p>
          <a:p>
            <a:pPr marL="0" indent="0">
              <a:buNone/>
            </a:pPr>
            <a:endParaRPr lang="en-US" sz="2800" dirty="0" smtClean="0"/>
          </a:p>
        </p:txBody>
      </p:sp>
    </p:spTree>
    <p:extLst>
      <p:ext uri="{BB962C8B-B14F-4D97-AF65-F5344CB8AC3E}">
        <p14:creationId xmlns:p14="http://schemas.microsoft.com/office/powerpoint/2010/main" val="1443563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Step 6: Project Delivery Manager (PDMG) Assigned</a:t>
            </a:r>
          </a:p>
          <a:p>
            <a:pPr marL="0" indent="0">
              <a:buNone/>
            </a:pPr>
            <a:endParaRPr lang="en-US" sz="1000" dirty="0" smtClean="0"/>
          </a:p>
          <a:p>
            <a:pPr marL="0" indent="0" algn="ctr">
              <a:buNone/>
            </a:pPr>
            <a:r>
              <a:rPr lang="en-US" sz="2400" b="1" dirty="0" smtClean="0"/>
              <a:t>Activity - The Program Delivery Manager Position Assist.</a:t>
            </a:r>
            <a:endParaRPr lang="en-US" sz="2400" b="1" dirty="0"/>
          </a:p>
        </p:txBody>
      </p:sp>
      <p:pic>
        <p:nvPicPr>
          <p:cNvPr id="5" name="Picture 4"/>
          <p:cNvPicPr>
            <a:picLocks noChangeAspect="1"/>
          </p:cNvPicPr>
          <p:nvPr/>
        </p:nvPicPr>
        <p:blipFill>
          <a:blip r:embed="rId3"/>
          <a:stretch>
            <a:fillRect/>
          </a:stretch>
        </p:blipFill>
        <p:spPr>
          <a:xfrm>
            <a:off x="1693936" y="3590660"/>
            <a:ext cx="5756127" cy="1868151"/>
          </a:xfrm>
          <a:prstGeom prst="rect">
            <a:avLst/>
          </a:prstGeom>
        </p:spPr>
      </p:pic>
    </p:spTree>
    <p:extLst>
      <p:ext uri="{BB962C8B-B14F-4D97-AF65-F5344CB8AC3E}">
        <p14:creationId xmlns:p14="http://schemas.microsoft.com/office/powerpoint/2010/main" val="257196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endParaRPr lang="en-US" sz="2400" dirty="0" smtClean="0"/>
          </a:p>
          <a:p>
            <a:pPr marL="0" lvl="0" indent="0" algn="ctr">
              <a:buNone/>
            </a:pPr>
            <a:r>
              <a:rPr lang="en-US" sz="3000" b="1" dirty="0" smtClean="0">
                <a:solidFill>
                  <a:srgbClr val="C00000"/>
                </a:solidFill>
              </a:rPr>
              <a:t>Step </a:t>
            </a:r>
            <a:r>
              <a:rPr lang="en-US" sz="3000" b="1" dirty="0">
                <a:solidFill>
                  <a:srgbClr val="C00000"/>
                </a:solidFill>
              </a:rPr>
              <a:t>7: The Exploratory Call</a:t>
            </a:r>
          </a:p>
          <a:p>
            <a:pPr marL="0" indent="0">
              <a:buNone/>
            </a:pPr>
            <a:endParaRPr lang="en-US" sz="1000" dirty="0" smtClean="0"/>
          </a:p>
          <a:p>
            <a:pPr marL="0" indent="0">
              <a:buNone/>
            </a:pPr>
            <a:endParaRPr lang="en-US" sz="1000" dirty="0" smtClean="0"/>
          </a:p>
          <a:p>
            <a:pPr marL="0" indent="0" algn="ctr">
              <a:buNone/>
            </a:pPr>
            <a:r>
              <a:rPr lang="en-US" sz="2800" b="1" dirty="0" smtClean="0">
                <a:solidFill>
                  <a:srgbClr val="000000"/>
                </a:solidFill>
              </a:rPr>
              <a:t>PDMG AND EXPLORATORY CALL VIDEO</a:t>
            </a:r>
          </a:p>
          <a:p>
            <a:pPr marL="0" indent="0" algn="ctr">
              <a:buNone/>
            </a:pPr>
            <a:endParaRPr lang="en-US" sz="2000" b="1" dirty="0" smtClean="0">
              <a:solidFill>
                <a:srgbClr val="000000"/>
              </a:solidFill>
            </a:endParaRPr>
          </a:p>
          <a:p>
            <a:pPr marL="0" indent="0" algn="ctr">
              <a:buNone/>
            </a:pPr>
            <a:r>
              <a:rPr lang="en-US" dirty="0">
                <a:hlinkClick r:id="rId3"/>
              </a:rPr>
              <a:t>https://</a:t>
            </a:r>
            <a:r>
              <a:rPr lang="en-US" dirty="0" smtClean="0">
                <a:hlinkClick r:id="rId3"/>
              </a:rPr>
              <a:t>www.youtube.com/watch?v=rjZiJiBrTXU&amp;feature=youtu.be</a:t>
            </a:r>
            <a:endParaRPr lang="en-US" dirty="0" smtClean="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564436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919688"/>
            <a:ext cx="8229600" cy="4525963"/>
          </a:xfrm>
        </p:spPr>
        <p:txBody>
          <a:bodyPr/>
          <a:lstStyle/>
          <a:p>
            <a:pPr marL="0" lvl="0" indent="0" algn="ctr">
              <a:buNone/>
            </a:pPr>
            <a:r>
              <a:rPr lang="en-US" sz="3000" b="1" dirty="0" smtClean="0">
                <a:solidFill>
                  <a:srgbClr val="C00000"/>
                </a:solidFill>
              </a:rPr>
              <a:t>Step </a:t>
            </a:r>
            <a:r>
              <a:rPr lang="en-US" sz="3000" b="1" dirty="0">
                <a:solidFill>
                  <a:srgbClr val="C00000"/>
                </a:solidFill>
              </a:rPr>
              <a:t>7: The Exploratory Call</a:t>
            </a:r>
          </a:p>
          <a:p>
            <a:pPr marL="0" indent="0">
              <a:buNone/>
            </a:pPr>
            <a:endParaRPr lang="en-US" sz="1000" dirty="0" smtClean="0"/>
          </a:p>
          <a:p>
            <a:pPr marL="0" indent="0">
              <a:buNone/>
            </a:pPr>
            <a:endParaRPr lang="en-US" sz="1000" dirty="0" smtClean="0"/>
          </a:p>
          <a:p>
            <a:pPr marL="0" indent="0">
              <a:buNone/>
            </a:pPr>
            <a:endParaRPr lang="en-US" sz="2000" dirty="0"/>
          </a:p>
          <a:p>
            <a:pPr marL="0" indent="0">
              <a:buNone/>
            </a:pPr>
            <a:endParaRPr lang="en-US" dirty="0"/>
          </a:p>
        </p:txBody>
      </p:sp>
      <p:pic>
        <p:nvPicPr>
          <p:cNvPr id="5" name="Picture 4"/>
          <p:cNvPicPr>
            <a:picLocks noChangeAspect="1"/>
          </p:cNvPicPr>
          <p:nvPr/>
        </p:nvPicPr>
        <p:blipFill>
          <a:blip r:embed="rId3"/>
          <a:stretch>
            <a:fillRect/>
          </a:stretch>
        </p:blipFill>
        <p:spPr>
          <a:xfrm>
            <a:off x="463766" y="3272942"/>
            <a:ext cx="1828833" cy="1814204"/>
          </a:xfrm>
          <a:prstGeom prst="rect">
            <a:avLst/>
          </a:prstGeom>
        </p:spPr>
      </p:pic>
      <p:pic>
        <p:nvPicPr>
          <p:cNvPr id="6" name="Picture 5"/>
          <p:cNvPicPr>
            <a:picLocks noChangeAspect="1"/>
          </p:cNvPicPr>
          <p:nvPr/>
        </p:nvPicPr>
        <p:blipFill>
          <a:blip r:embed="rId4"/>
          <a:stretch>
            <a:fillRect/>
          </a:stretch>
        </p:blipFill>
        <p:spPr>
          <a:xfrm>
            <a:off x="6455161" y="3278496"/>
            <a:ext cx="2231639" cy="1808650"/>
          </a:xfrm>
          <a:prstGeom prst="rect">
            <a:avLst/>
          </a:prstGeom>
        </p:spPr>
      </p:pic>
      <p:sp>
        <p:nvSpPr>
          <p:cNvPr id="7" name="TextBox 6"/>
          <p:cNvSpPr txBox="1"/>
          <p:nvPr/>
        </p:nvSpPr>
        <p:spPr>
          <a:xfrm>
            <a:off x="6610860" y="3854099"/>
            <a:ext cx="1920240" cy="646331"/>
          </a:xfrm>
          <a:prstGeom prst="rect">
            <a:avLst/>
          </a:prstGeom>
          <a:noFill/>
        </p:spPr>
        <p:txBody>
          <a:bodyPr wrap="square" rtlCol="0">
            <a:spAutoFit/>
          </a:bodyPr>
          <a:lstStyle/>
          <a:p>
            <a:pPr algn="ctr"/>
            <a:r>
              <a:rPr lang="en-US" b="1" dirty="0" smtClean="0">
                <a:solidFill>
                  <a:schemeClr val="bg1"/>
                </a:solidFill>
                <a:latin typeface="+mj-lt"/>
              </a:rPr>
              <a:t>EXPLORATORY CALL</a:t>
            </a:r>
            <a:endParaRPr lang="en-US" b="1" dirty="0">
              <a:solidFill>
                <a:schemeClr val="bg1"/>
              </a:solidFill>
              <a:latin typeface="+mj-lt"/>
            </a:endParaRPr>
          </a:p>
        </p:txBody>
      </p:sp>
      <p:sp>
        <p:nvSpPr>
          <p:cNvPr id="8" name="Right Arrow 7"/>
          <p:cNvSpPr/>
          <p:nvPr/>
        </p:nvSpPr>
        <p:spPr>
          <a:xfrm>
            <a:off x="2448299" y="3700936"/>
            <a:ext cx="3851162" cy="9526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48297" y="3977640"/>
            <a:ext cx="3851163" cy="369332"/>
          </a:xfrm>
          <a:prstGeom prst="rect">
            <a:avLst/>
          </a:prstGeom>
          <a:noFill/>
        </p:spPr>
        <p:txBody>
          <a:bodyPr wrap="square" rtlCol="0">
            <a:spAutoFit/>
          </a:bodyPr>
          <a:lstStyle/>
          <a:p>
            <a:r>
              <a:rPr lang="en-US" b="1" dirty="0" smtClean="0">
                <a:solidFill>
                  <a:schemeClr val="bg1"/>
                </a:solidFill>
                <a:latin typeface="+mj-lt"/>
              </a:rPr>
              <a:t>    OCCURS  WITHIN 7 DAYS</a:t>
            </a:r>
            <a:endParaRPr lang="en-US" b="1" dirty="0">
              <a:solidFill>
                <a:schemeClr val="bg1"/>
              </a:solidFill>
              <a:latin typeface="+mj-lt"/>
            </a:endParaRPr>
          </a:p>
        </p:txBody>
      </p:sp>
    </p:spTree>
    <p:extLst>
      <p:ext uri="{BB962C8B-B14F-4D97-AF65-F5344CB8AC3E}">
        <p14:creationId xmlns:p14="http://schemas.microsoft.com/office/powerpoint/2010/main" val="3406903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527628"/>
            <a:ext cx="8229600" cy="4525963"/>
          </a:xfrm>
        </p:spPr>
        <p:txBody>
          <a:bodyPr/>
          <a:lstStyle/>
          <a:p>
            <a:pPr marL="0" indent="0" algn="ctr">
              <a:buNone/>
            </a:pPr>
            <a:r>
              <a:rPr lang="en-US" sz="3000" b="1" dirty="0" smtClean="0">
                <a:solidFill>
                  <a:srgbClr val="C00000"/>
                </a:solidFill>
              </a:rPr>
              <a:t>The </a:t>
            </a:r>
            <a:r>
              <a:rPr lang="en-US" sz="3000" b="1" dirty="0">
                <a:solidFill>
                  <a:srgbClr val="C00000"/>
                </a:solidFill>
              </a:rPr>
              <a:t>Exploratory </a:t>
            </a:r>
            <a:r>
              <a:rPr lang="en-US" sz="3000" b="1" dirty="0" smtClean="0">
                <a:solidFill>
                  <a:srgbClr val="C00000"/>
                </a:solidFill>
              </a:rPr>
              <a:t>Call</a:t>
            </a:r>
          </a:p>
          <a:p>
            <a:pPr marL="0" indent="0" algn="ctr">
              <a:buNone/>
            </a:pPr>
            <a:endParaRPr lang="en-US" sz="800" b="1" dirty="0">
              <a:solidFill>
                <a:srgbClr val="C00000"/>
              </a:solidFill>
            </a:endParaRPr>
          </a:p>
          <a:p>
            <a:pPr>
              <a:spcBef>
                <a:spcPts val="0"/>
              </a:spcBef>
              <a:buFontTx/>
              <a:buChar char="-"/>
            </a:pPr>
            <a:r>
              <a:rPr lang="en-US" sz="2400" dirty="0" smtClean="0"/>
              <a:t>The initial call/ Introduction with the applicant</a:t>
            </a:r>
          </a:p>
          <a:p>
            <a:pPr>
              <a:spcBef>
                <a:spcPts val="0"/>
              </a:spcBef>
              <a:buFontTx/>
              <a:buChar char="-"/>
            </a:pPr>
            <a:r>
              <a:rPr lang="en-US" sz="2400" dirty="0" smtClean="0"/>
              <a:t>Facilitated by the Program Delivery Manager</a:t>
            </a:r>
          </a:p>
          <a:p>
            <a:pPr>
              <a:spcBef>
                <a:spcPts val="0"/>
              </a:spcBef>
              <a:buFontTx/>
              <a:buChar char="-"/>
            </a:pPr>
            <a:r>
              <a:rPr lang="en-US" sz="2400" dirty="0" smtClean="0"/>
              <a:t>PDMG becomes familiar with the Applicant, their needs, and how they have been impacted.</a:t>
            </a:r>
          </a:p>
          <a:p>
            <a:pPr>
              <a:spcBef>
                <a:spcPts val="0"/>
              </a:spcBef>
              <a:buFontTx/>
              <a:buChar char="-"/>
            </a:pPr>
            <a:r>
              <a:rPr lang="en-US" sz="2400" dirty="0" smtClean="0"/>
              <a:t>Types </a:t>
            </a:r>
            <a:r>
              <a:rPr lang="en-US" sz="2400" dirty="0"/>
              <a:t>of disaster damage are discussed with the </a:t>
            </a:r>
            <a:r>
              <a:rPr lang="en-US" sz="2400" dirty="0" smtClean="0"/>
              <a:t>Applicant</a:t>
            </a:r>
          </a:p>
          <a:p>
            <a:pPr>
              <a:spcBef>
                <a:spcPts val="0"/>
              </a:spcBef>
              <a:buFontTx/>
              <a:buChar char="-"/>
            </a:pPr>
            <a:r>
              <a:rPr lang="en-US" sz="2400" dirty="0" smtClean="0"/>
              <a:t>Call creates tailored agenda for the Recovery Scoping Meeting</a:t>
            </a:r>
          </a:p>
          <a:p>
            <a:pPr>
              <a:spcBef>
                <a:spcPts val="0"/>
              </a:spcBef>
              <a:buFontTx/>
              <a:buChar char="-"/>
            </a:pPr>
            <a:r>
              <a:rPr lang="en-US" sz="2400" dirty="0" smtClean="0"/>
              <a:t>The date, time and meeting location of the Recovery Scoping Meeting (RSM) is set.</a:t>
            </a:r>
          </a:p>
          <a:p>
            <a:pPr>
              <a:buFontTx/>
              <a:buChar char="-"/>
            </a:pPr>
            <a:endParaRPr lang="en-US" sz="2800" dirty="0" smtClean="0"/>
          </a:p>
        </p:txBody>
      </p:sp>
    </p:spTree>
    <p:extLst>
      <p:ext uri="{BB962C8B-B14F-4D97-AF65-F5344CB8AC3E}">
        <p14:creationId xmlns:p14="http://schemas.microsoft.com/office/powerpoint/2010/main" val="727979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The </a:t>
            </a:r>
            <a:r>
              <a:rPr lang="en-US" sz="3000" b="1" dirty="0">
                <a:solidFill>
                  <a:srgbClr val="C00000"/>
                </a:solidFill>
              </a:rPr>
              <a:t>Exploratory </a:t>
            </a:r>
            <a:r>
              <a:rPr lang="en-US" sz="3000" b="1" dirty="0" smtClean="0">
                <a:solidFill>
                  <a:srgbClr val="C00000"/>
                </a:solidFill>
              </a:rPr>
              <a:t>Call (Continued)</a:t>
            </a:r>
            <a:endParaRPr lang="en-US" sz="3000" b="1" dirty="0">
              <a:solidFill>
                <a:srgbClr val="C00000"/>
              </a:solidFill>
            </a:endParaRPr>
          </a:p>
          <a:p>
            <a:pPr>
              <a:buFontTx/>
              <a:buChar char="-"/>
            </a:pPr>
            <a:r>
              <a:rPr lang="en-US" sz="2400" dirty="0" smtClean="0"/>
              <a:t>During the Call, a variety of considerations will be addressed:</a:t>
            </a:r>
          </a:p>
          <a:p>
            <a:pPr lvl="1">
              <a:buFont typeface="Wingdings" panose="05000000000000000000" pitchFamily="2" charset="2"/>
              <a:buChar char="à"/>
            </a:pPr>
            <a:r>
              <a:rPr lang="en-US" sz="2400" dirty="0" smtClean="0">
                <a:sym typeface="Wingdings" panose="05000000000000000000" pitchFamily="2" charset="2"/>
              </a:rPr>
              <a:t> Are the damages understood / known by Applicant?</a:t>
            </a:r>
          </a:p>
          <a:p>
            <a:pPr lvl="1">
              <a:buFont typeface="Wingdings" panose="05000000000000000000" pitchFamily="2" charset="2"/>
              <a:buChar char="à"/>
            </a:pPr>
            <a:r>
              <a:rPr lang="en-US" sz="2400" dirty="0" smtClean="0">
                <a:sym typeface="Wingdings" panose="05000000000000000000" pitchFamily="2" charset="2"/>
              </a:rPr>
              <a:t>Damage Inventory Development</a:t>
            </a:r>
          </a:p>
          <a:p>
            <a:pPr lvl="1">
              <a:buFont typeface="Wingdings" panose="05000000000000000000" pitchFamily="2" charset="2"/>
              <a:buChar char="à"/>
            </a:pPr>
            <a:r>
              <a:rPr lang="en-US" sz="2400" dirty="0" smtClean="0">
                <a:sym typeface="Wingdings" panose="05000000000000000000" pitchFamily="2" charset="2"/>
              </a:rPr>
              <a:t> Potential FEMA Participants at RSM</a:t>
            </a:r>
          </a:p>
          <a:p>
            <a:pPr lvl="1">
              <a:buFont typeface="Wingdings" panose="05000000000000000000" pitchFamily="2" charset="2"/>
              <a:buChar char="à"/>
            </a:pPr>
            <a:r>
              <a:rPr lang="en-US" sz="2400" dirty="0" smtClean="0">
                <a:sym typeface="Wingdings" panose="05000000000000000000" pitchFamily="2" charset="2"/>
              </a:rPr>
              <a:t> Potential Applicant Participants at RSM</a:t>
            </a:r>
          </a:p>
          <a:p>
            <a:pPr lvl="1">
              <a:buFont typeface="Wingdings" panose="05000000000000000000" pitchFamily="2" charset="2"/>
              <a:buChar char="à"/>
            </a:pPr>
            <a:r>
              <a:rPr lang="en-US" sz="2400" dirty="0" smtClean="0">
                <a:sym typeface="Wingdings" panose="05000000000000000000" pitchFamily="2" charset="2"/>
              </a:rPr>
              <a:t> Essential Paperwork to bring to the RSM</a:t>
            </a:r>
          </a:p>
          <a:p>
            <a:pPr lvl="1">
              <a:buFont typeface="Wingdings" panose="05000000000000000000" pitchFamily="2" charset="2"/>
              <a:buChar char="à"/>
            </a:pPr>
            <a:r>
              <a:rPr lang="en-US" sz="2400" dirty="0">
                <a:sym typeface="Wingdings" panose="05000000000000000000" pitchFamily="2" charset="2"/>
              </a:rPr>
              <a:t> </a:t>
            </a:r>
            <a:r>
              <a:rPr lang="en-US" sz="2400" dirty="0" smtClean="0">
                <a:sym typeface="Wingdings" panose="05000000000000000000" pitchFamily="2" charset="2"/>
              </a:rPr>
              <a:t>Possible Mitigation or Environmental and Historic    Preservation Involvement</a:t>
            </a:r>
          </a:p>
          <a:p>
            <a:pPr lvl="1">
              <a:buFont typeface="Wingdings" panose="05000000000000000000" pitchFamily="2" charset="2"/>
              <a:buChar char="à"/>
            </a:pPr>
            <a:endParaRPr lang="en-US" sz="2400" dirty="0" smtClean="0">
              <a:sym typeface="Wingdings" panose="05000000000000000000" pitchFamily="2" charset="2"/>
            </a:endParaRPr>
          </a:p>
          <a:p>
            <a:pPr>
              <a:buFont typeface="Wingdings" panose="05000000000000000000" pitchFamily="2" charset="2"/>
              <a:buChar char="à"/>
            </a:pPr>
            <a:endParaRPr lang="en-US" sz="2800" dirty="0" smtClean="0"/>
          </a:p>
          <a:p>
            <a:pPr marL="0" indent="0">
              <a:buNone/>
            </a:pPr>
            <a:endParaRPr lang="en-US" sz="2800" b="1" dirty="0" smtClean="0"/>
          </a:p>
        </p:txBody>
      </p:sp>
    </p:spTree>
    <p:extLst>
      <p:ext uri="{BB962C8B-B14F-4D97-AF65-F5344CB8AC3E}">
        <p14:creationId xmlns:p14="http://schemas.microsoft.com/office/powerpoint/2010/main" val="3911299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The </a:t>
            </a:r>
            <a:r>
              <a:rPr lang="en-US" sz="3000" b="1" dirty="0">
                <a:solidFill>
                  <a:srgbClr val="C00000"/>
                </a:solidFill>
              </a:rPr>
              <a:t>Exploratory </a:t>
            </a:r>
            <a:r>
              <a:rPr lang="en-US" sz="3000" b="1" dirty="0" smtClean="0">
                <a:solidFill>
                  <a:srgbClr val="C00000"/>
                </a:solidFill>
              </a:rPr>
              <a:t>Call (Continued)</a:t>
            </a:r>
          </a:p>
          <a:p>
            <a:pPr marL="0" indent="0" algn="ctr">
              <a:buNone/>
            </a:pPr>
            <a:endParaRPr lang="en-US" sz="1800" b="1" dirty="0">
              <a:solidFill>
                <a:srgbClr val="C00000"/>
              </a:solidFill>
            </a:endParaRPr>
          </a:p>
          <a:p>
            <a:pPr>
              <a:spcBef>
                <a:spcPts val="0"/>
              </a:spcBef>
              <a:buFontTx/>
              <a:buChar char="-"/>
            </a:pPr>
            <a:r>
              <a:rPr lang="en-US" sz="2800" dirty="0" smtClean="0"/>
              <a:t>Exploratory Call Participants:</a:t>
            </a:r>
          </a:p>
          <a:p>
            <a:pPr marL="0" indent="0">
              <a:spcBef>
                <a:spcPts val="0"/>
              </a:spcBef>
              <a:buNone/>
            </a:pPr>
            <a:endParaRPr lang="en-US" sz="2800" dirty="0" smtClean="0"/>
          </a:p>
          <a:p>
            <a:pPr lvl="1">
              <a:spcBef>
                <a:spcPts val="0"/>
              </a:spcBef>
              <a:buFont typeface="Wingdings" panose="05000000000000000000" pitchFamily="2" charset="2"/>
              <a:buChar char="à"/>
            </a:pPr>
            <a:r>
              <a:rPr lang="en-US" dirty="0" smtClean="0">
                <a:sym typeface="Wingdings" panose="05000000000000000000" pitchFamily="2" charset="2"/>
              </a:rPr>
              <a:t> FEMA Program Delivery Manager (PDMG)</a:t>
            </a:r>
          </a:p>
          <a:p>
            <a:pPr lvl="1">
              <a:spcBef>
                <a:spcPts val="0"/>
              </a:spcBef>
              <a:buFont typeface="Wingdings" panose="05000000000000000000" pitchFamily="2" charset="2"/>
              <a:buChar char="à"/>
            </a:pPr>
            <a:r>
              <a:rPr lang="en-US" dirty="0" smtClean="0">
                <a:sym typeface="Wingdings" panose="05000000000000000000" pitchFamily="2" charset="2"/>
              </a:rPr>
              <a:t> FEMA 406 Mitigation</a:t>
            </a:r>
          </a:p>
          <a:p>
            <a:pPr lvl="1">
              <a:spcBef>
                <a:spcPts val="0"/>
              </a:spcBef>
              <a:buFont typeface="Wingdings" panose="05000000000000000000" pitchFamily="2" charset="2"/>
              <a:buChar char="à"/>
            </a:pPr>
            <a:r>
              <a:rPr lang="en-US" dirty="0" smtClean="0">
                <a:sym typeface="Wingdings" panose="05000000000000000000" pitchFamily="2" charset="2"/>
              </a:rPr>
              <a:t> FEMA Environmental and Historic Preservation</a:t>
            </a:r>
          </a:p>
          <a:p>
            <a:pPr lvl="1">
              <a:spcBef>
                <a:spcPts val="0"/>
              </a:spcBef>
              <a:buFont typeface="Wingdings" panose="05000000000000000000" pitchFamily="2" charset="2"/>
              <a:buChar char="à"/>
            </a:pPr>
            <a:r>
              <a:rPr lang="en-US" dirty="0" smtClean="0">
                <a:sym typeface="Wingdings" panose="05000000000000000000" pitchFamily="2" charset="2"/>
              </a:rPr>
              <a:t> The Applicant</a:t>
            </a:r>
          </a:p>
          <a:p>
            <a:pPr lvl="1">
              <a:spcBef>
                <a:spcPts val="0"/>
              </a:spcBef>
              <a:buFont typeface="Wingdings" panose="05000000000000000000" pitchFamily="2" charset="2"/>
              <a:buChar char="à"/>
            </a:pPr>
            <a:r>
              <a:rPr lang="en-US" dirty="0" smtClean="0">
                <a:sym typeface="Wingdings" panose="05000000000000000000" pitchFamily="2" charset="2"/>
              </a:rPr>
              <a:t> The Recipient</a:t>
            </a:r>
          </a:p>
          <a:p>
            <a:pPr lvl="1">
              <a:buFont typeface="Wingdings" panose="05000000000000000000" pitchFamily="2" charset="2"/>
              <a:buChar char="à"/>
            </a:pPr>
            <a:endParaRPr lang="en-US" sz="2400" dirty="0" smtClean="0">
              <a:sym typeface="Wingdings" panose="05000000000000000000" pitchFamily="2" charset="2"/>
            </a:endParaRPr>
          </a:p>
          <a:p>
            <a:pPr>
              <a:buFont typeface="Wingdings" panose="05000000000000000000" pitchFamily="2" charset="2"/>
              <a:buChar char="à"/>
            </a:pPr>
            <a:endParaRPr lang="en-US" sz="2800" dirty="0" smtClean="0"/>
          </a:p>
          <a:p>
            <a:pPr marL="0" indent="0">
              <a:buNone/>
            </a:pPr>
            <a:endParaRPr lang="en-US" sz="2800" b="1" dirty="0" smtClean="0"/>
          </a:p>
        </p:txBody>
      </p:sp>
    </p:spTree>
    <p:extLst>
      <p:ext uri="{BB962C8B-B14F-4D97-AF65-F5344CB8AC3E}">
        <p14:creationId xmlns:p14="http://schemas.microsoft.com/office/powerpoint/2010/main" val="1384381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lvl="0" indent="0" algn="ctr">
              <a:buNone/>
            </a:pPr>
            <a:r>
              <a:rPr lang="en-US" sz="3000" b="1" dirty="0">
                <a:solidFill>
                  <a:srgbClr val="C00000"/>
                </a:solidFill>
              </a:rPr>
              <a:t>The Exploratory Call (Continued)</a:t>
            </a:r>
          </a:p>
          <a:p>
            <a:pPr marL="0" indent="0">
              <a:buNone/>
            </a:pPr>
            <a:endParaRPr lang="en-US" sz="1000" dirty="0" smtClean="0"/>
          </a:p>
          <a:p>
            <a:pPr marL="0" indent="0" algn="ctr">
              <a:buNone/>
            </a:pPr>
            <a:r>
              <a:rPr lang="en-US" sz="2400" b="1" dirty="0" smtClean="0">
                <a:solidFill>
                  <a:srgbClr val="000000"/>
                </a:solidFill>
              </a:rPr>
              <a:t>Activity – Exploratory Call Guide and Checklist</a:t>
            </a:r>
          </a:p>
        </p:txBody>
      </p:sp>
      <p:pic>
        <p:nvPicPr>
          <p:cNvPr id="5" name="Picture 4"/>
          <p:cNvPicPr>
            <a:picLocks noChangeAspect="1"/>
          </p:cNvPicPr>
          <p:nvPr/>
        </p:nvPicPr>
        <p:blipFill>
          <a:blip r:embed="rId3"/>
          <a:stretch>
            <a:fillRect/>
          </a:stretch>
        </p:blipFill>
        <p:spPr>
          <a:xfrm>
            <a:off x="1291932" y="3225748"/>
            <a:ext cx="6560135" cy="1833523"/>
          </a:xfrm>
          <a:prstGeom prst="rect">
            <a:avLst/>
          </a:prstGeom>
        </p:spPr>
      </p:pic>
    </p:spTree>
    <p:extLst>
      <p:ext uri="{BB962C8B-B14F-4D97-AF65-F5344CB8AC3E}">
        <p14:creationId xmlns:p14="http://schemas.microsoft.com/office/powerpoint/2010/main" val="2855887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0070C0"/>
                </a:solidFill>
              </a:rPr>
              <a:t>Who is the Recipient?</a:t>
            </a:r>
          </a:p>
          <a:p>
            <a:pPr marL="0" indent="0">
              <a:buNone/>
            </a:pPr>
            <a:endParaRPr lang="en-US" sz="800" dirty="0" smtClean="0">
              <a:solidFill>
                <a:schemeClr val="tx2"/>
              </a:solidFill>
            </a:endParaRPr>
          </a:p>
          <a:p>
            <a:pPr>
              <a:buFontTx/>
              <a:buChar char="-"/>
            </a:pPr>
            <a:r>
              <a:rPr lang="en-US" sz="2800" dirty="0" smtClean="0">
                <a:solidFill>
                  <a:schemeClr val="tx2"/>
                </a:solidFill>
              </a:rPr>
              <a:t>Advocate to the Applicant</a:t>
            </a:r>
          </a:p>
          <a:p>
            <a:pPr>
              <a:buFontTx/>
              <a:buChar char="-"/>
            </a:pPr>
            <a:r>
              <a:rPr lang="en-US" sz="2800" dirty="0" smtClean="0">
                <a:solidFill>
                  <a:schemeClr val="tx2"/>
                </a:solidFill>
              </a:rPr>
              <a:t>Manages the reimbursement of FEMA obligated Public Assistance Grants</a:t>
            </a:r>
          </a:p>
          <a:p>
            <a:pPr>
              <a:buFontTx/>
              <a:buChar char="-"/>
            </a:pPr>
            <a:r>
              <a:rPr lang="en-US" sz="2800" dirty="0" smtClean="0">
                <a:solidFill>
                  <a:schemeClr val="tx2"/>
                </a:solidFill>
              </a:rPr>
              <a:t>Facilitates </a:t>
            </a:r>
            <a:r>
              <a:rPr lang="en-US" sz="2800" dirty="0" smtClean="0">
                <a:solidFill>
                  <a:schemeClr val="tx2"/>
                </a:solidFill>
              </a:rPr>
              <a:t>PA Grants </a:t>
            </a:r>
            <a:r>
              <a:rPr lang="en-US" sz="2800" dirty="0" smtClean="0">
                <a:solidFill>
                  <a:schemeClr val="tx2"/>
                </a:solidFill>
              </a:rPr>
              <a:t>Management throughout the disaster </a:t>
            </a:r>
            <a:r>
              <a:rPr lang="en-US" sz="2800" dirty="0" smtClean="0">
                <a:solidFill>
                  <a:schemeClr val="tx2"/>
                </a:solidFill>
              </a:rPr>
              <a:t>lifecycle</a:t>
            </a:r>
            <a:endParaRPr lang="en-US" sz="2800" dirty="0" smtClean="0">
              <a:solidFill>
                <a:schemeClr val="tx2"/>
              </a:solidFill>
            </a:endParaRPr>
          </a:p>
          <a:p>
            <a:pPr>
              <a:buFontTx/>
              <a:buChar char="-"/>
            </a:pPr>
            <a:r>
              <a:rPr lang="en-US" sz="2800" dirty="0" smtClean="0">
                <a:solidFill>
                  <a:schemeClr val="tx2"/>
                </a:solidFill>
              </a:rPr>
              <a:t>May be a State Government, Tribal Government, or United States </a:t>
            </a:r>
            <a:r>
              <a:rPr lang="en-US" sz="2800" dirty="0" smtClean="0">
                <a:solidFill>
                  <a:schemeClr val="tx2"/>
                </a:solidFill>
              </a:rPr>
              <a:t>Territory</a:t>
            </a:r>
            <a:endParaRPr lang="en-US" sz="2800" dirty="0" smtClean="0">
              <a:solidFill>
                <a:schemeClr val="tx2"/>
              </a:solidFill>
            </a:endParaRPr>
          </a:p>
          <a:p>
            <a:pPr marL="0" indent="0">
              <a:buNone/>
            </a:pPr>
            <a:endParaRPr lang="en-US" sz="800" dirty="0" smtClean="0">
              <a:solidFill>
                <a:schemeClr val="tx2"/>
              </a:solidFill>
            </a:endParaRPr>
          </a:p>
          <a:p>
            <a:pPr marL="0" indent="0">
              <a:buNone/>
            </a:pPr>
            <a:endParaRPr lang="en-US" sz="800" dirty="0" smtClean="0">
              <a:solidFill>
                <a:schemeClr val="tx2"/>
              </a:solidFill>
            </a:endParaRPr>
          </a:p>
          <a:p>
            <a:pPr marL="0" indent="0" algn="ctr">
              <a:buNone/>
            </a:pPr>
            <a:endParaRPr lang="en-US" sz="2000" b="1" dirty="0" smtClean="0">
              <a:solidFill>
                <a:schemeClr val="tx2"/>
              </a:solidFill>
            </a:endParaRPr>
          </a:p>
        </p:txBody>
      </p:sp>
    </p:spTree>
    <p:extLst>
      <p:ext uri="{BB962C8B-B14F-4D97-AF65-F5344CB8AC3E}">
        <p14:creationId xmlns:p14="http://schemas.microsoft.com/office/powerpoint/2010/main" val="1049752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The </a:t>
            </a:r>
            <a:r>
              <a:rPr lang="en-US" sz="3000" b="1" dirty="0">
                <a:solidFill>
                  <a:srgbClr val="C00000"/>
                </a:solidFill>
              </a:rPr>
              <a:t>Exploratory </a:t>
            </a:r>
            <a:r>
              <a:rPr lang="en-US" sz="3000" b="1" dirty="0" smtClean="0">
                <a:solidFill>
                  <a:srgbClr val="C00000"/>
                </a:solidFill>
              </a:rPr>
              <a:t>Call (Continued)</a:t>
            </a:r>
          </a:p>
          <a:p>
            <a:pPr marL="0" indent="0" algn="ctr">
              <a:buNone/>
            </a:pPr>
            <a:endParaRPr lang="en-US" sz="800" b="1" dirty="0">
              <a:solidFill>
                <a:srgbClr val="C00000"/>
              </a:solidFill>
            </a:endParaRPr>
          </a:p>
          <a:p>
            <a:pPr>
              <a:spcBef>
                <a:spcPts val="0"/>
              </a:spcBef>
              <a:buFontTx/>
              <a:buChar char="-"/>
            </a:pPr>
            <a:r>
              <a:rPr lang="en-US" sz="2800" dirty="0" smtClean="0"/>
              <a:t>Following the Exploratory Call, the Applicant will receive an email from the PDMG Containing:</a:t>
            </a:r>
          </a:p>
          <a:p>
            <a:pPr lvl="1">
              <a:spcBef>
                <a:spcPts val="0"/>
              </a:spcBef>
              <a:buFont typeface="Wingdings" panose="05000000000000000000" pitchFamily="2" charset="2"/>
              <a:buChar char="à"/>
            </a:pPr>
            <a:r>
              <a:rPr lang="en-US" dirty="0" smtClean="0">
                <a:sym typeface="Wingdings" panose="05000000000000000000" pitchFamily="2" charset="2"/>
              </a:rPr>
              <a:t> Confirmation of the Recovery Scoping Meeting</a:t>
            </a:r>
          </a:p>
          <a:p>
            <a:pPr lvl="1">
              <a:spcBef>
                <a:spcPts val="0"/>
              </a:spcBef>
              <a:buFont typeface="Wingdings" panose="05000000000000000000" pitchFamily="2" charset="2"/>
              <a:buChar char="à"/>
            </a:pPr>
            <a:r>
              <a:rPr lang="en-US" dirty="0" smtClean="0">
                <a:sym typeface="Wingdings" panose="05000000000000000000" pitchFamily="2" charset="2"/>
              </a:rPr>
              <a:t> A link to the Damage Inventory Form</a:t>
            </a:r>
          </a:p>
          <a:p>
            <a:pPr lvl="1">
              <a:spcBef>
                <a:spcPts val="0"/>
              </a:spcBef>
              <a:buFont typeface="Wingdings" panose="05000000000000000000" pitchFamily="2" charset="2"/>
              <a:buChar char="à"/>
            </a:pPr>
            <a:r>
              <a:rPr lang="en-US" dirty="0" smtClean="0">
                <a:sym typeface="Wingdings" panose="05000000000000000000" pitchFamily="2" charset="2"/>
              </a:rPr>
              <a:t> Objectives of the Recovery Scoping Meeting</a:t>
            </a:r>
          </a:p>
          <a:p>
            <a:pPr marL="0" lvl="0" indent="0">
              <a:buNone/>
            </a:pPr>
            <a:endParaRPr lang="en-US" sz="1000" dirty="0" smtClean="0">
              <a:sym typeface="Wingdings" panose="05000000000000000000" pitchFamily="2" charset="2"/>
            </a:endParaRPr>
          </a:p>
          <a:p>
            <a:pPr marL="0" lvl="0" indent="0">
              <a:buNone/>
            </a:pPr>
            <a:r>
              <a:rPr lang="en-US" sz="2400" b="1" dirty="0" smtClean="0">
                <a:solidFill>
                  <a:srgbClr val="C00000"/>
                </a:solidFill>
              </a:rPr>
              <a:t>NOTE: This email will be auto generated by the PDMG through Grants Portal.</a:t>
            </a:r>
            <a:endParaRPr lang="en-US" sz="2400" b="1" dirty="0">
              <a:solidFill>
                <a:srgbClr val="C00000"/>
              </a:solidFill>
            </a:endParaRPr>
          </a:p>
          <a:p>
            <a:pPr marL="457200" lvl="1" indent="0">
              <a:buNone/>
            </a:pPr>
            <a:endParaRPr lang="en-US" sz="2800" dirty="0" smtClean="0"/>
          </a:p>
          <a:p>
            <a:pPr marL="0" indent="0">
              <a:buNone/>
            </a:pPr>
            <a:endParaRPr lang="en-US" sz="2800" b="1" dirty="0" smtClean="0"/>
          </a:p>
        </p:txBody>
      </p:sp>
    </p:spTree>
    <p:extLst>
      <p:ext uri="{BB962C8B-B14F-4D97-AF65-F5344CB8AC3E}">
        <p14:creationId xmlns:p14="http://schemas.microsoft.com/office/powerpoint/2010/main" val="333680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Step 8: The Damage Inventory</a:t>
            </a:r>
          </a:p>
          <a:p>
            <a:pPr marL="0" indent="0" algn="ctr">
              <a:buNone/>
            </a:pPr>
            <a:endParaRPr lang="en-US" sz="800" b="1" dirty="0" smtClean="0">
              <a:solidFill>
                <a:srgbClr val="C00000"/>
              </a:solidFill>
            </a:endParaRPr>
          </a:p>
          <a:p>
            <a:pPr>
              <a:spcBef>
                <a:spcPts val="0"/>
              </a:spcBef>
              <a:buFontTx/>
              <a:buChar char="-"/>
            </a:pPr>
            <a:r>
              <a:rPr lang="en-US" sz="2800" dirty="0" smtClean="0">
                <a:sym typeface="Wingdings" panose="05000000000000000000" pitchFamily="2" charset="2"/>
              </a:rPr>
              <a:t>Critical driver in the New Delivery Model</a:t>
            </a:r>
          </a:p>
          <a:p>
            <a:pPr>
              <a:spcBef>
                <a:spcPts val="0"/>
              </a:spcBef>
              <a:buFontTx/>
              <a:buChar char="-"/>
            </a:pPr>
            <a:r>
              <a:rPr lang="en-US" sz="2800" dirty="0" smtClean="0">
                <a:sym typeface="Wingdings" panose="05000000000000000000" pitchFamily="2" charset="2"/>
              </a:rPr>
              <a:t>Applicant identification of damage sites</a:t>
            </a:r>
          </a:p>
          <a:p>
            <a:pPr>
              <a:spcBef>
                <a:spcPts val="0"/>
              </a:spcBef>
              <a:buFontTx/>
              <a:buChar char="-"/>
            </a:pPr>
            <a:r>
              <a:rPr lang="en-US" sz="2800" dirty="0" smtClean="0">
                <a:sym typeface="Wingdings" panose="05000000000000000000" pitchFamily="2" charset="2"/>
              </a:rPr>
              <a:t>Establishes Applicant recovery priorities</a:t>
            </a:r>
          </a:p>
          <a:p>
            <a:pPr>
              <a:spcBef>
                <a:spcPts val="0"/>
              </a:spcBef>
              <a:buFontTx/>
              <a:buChar char="-"/>
            </a:pPr>
            <a:r>
              <a:rPr lang="en-US" sz="2800" dirty="0" smtClean="0">
                <a:sym typeface="Wingdings" panose="05000000000000000000" pitchFamily="2" charset="2"/>
              </a:rPr>
              <a:t>Identifies potential 406 Hazard Mitigation</a:t>
            </a:r>
          </a:p>
          <a:p>
            <a:pPr>
              <a:spcBef>
                <a:spcPts val="0"/>
              </a:spcBef>
              <a:buFontTx/>
              <a:buChar char="-"/>
            </a:pPr>
            <a:r>
              <a:rPr lang="en-US" sz="2800" dirty="0" smtClean="0">
                <a:sym typeface="Wingdings" panose="05000000000000000000" pitchFamily="2" charset="2"/>
              </a:rPr>
              <a:t>Establishes potential Environmental and Historic Preservation assistance needs</a:t>
            </a:r>
          </a:p>
          <a:p>
            <a:pPr>
              <a:buFontTx/>
              <a:buChar char="-"/>
            </a:pPr>
            <a:endParaRPr lang="en-US" sz="2800" dirty="0" smtClean="0">
              <a:sym typeface="Wingdings" panose="05000000000000000000" pitchFamily="2" charset="2"/>
            </a:endParaRPr>
          </a:p>
          <a:p>
            <a:pPr>
              <a:buFontTx/>
              <a:buChar char="-"/>
            </a:pPr>
            <a:endParaRPr lang="en-US" sz="2400" dirty="0" smtClean="0">
              <a:sym typeface="Wingdings" panose="05000000000000000000" pitchFamily="2" charset="2"/>
            </a:endParaRPr>
          </a:p>
          <a:p>
            <a:pPr>
              <a:buFont typeface="Wingdings" panose="05000000000000000000" pitchFamily="2" charset="2"/>
              <a:buChar char="à"/>
            </a:pPr>
            <a:endParaRPr lang="en-US" sz="2800" dirty="0" smtClean="0"/>
          </a:p>
          <a:p>
            <a:pPr marL="0" indent="0">
              <a:buNone/>
            </a:pPr>
            <a:endParaRPr lang="en-US" sz="2800" b="1" dirty="0" smtClean="0"/>
          </a:p>
        </p:txBody>
      </p:sp>
    </p:spTree>
    <p:extLst>
      <p:ext uri="{BB962C8B-B14F-4D97-AF65-F5344CB8AC3E}">
        <p14:creationId xmlns:p14="http://schemas.microsoft.com/office/powerpoint/2010/main" val="3843745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The Damage Inventory</a:t>
            </a:r>
          </a:p>
          <a:p>
            <a:pPr marL="0" indent="0" algn="ctr">
              <a:buNone/>
            </a:pPr>
            <a:endParaRPr lang="en-US" sz="800" b="1" dirty="0" smtClean="0">
              <a:solidFill>
                <a:srgbClr val="C00000"/>
              </a:solidFill>
            </a:endParaRPr>
          </a:p>
          <a:p>
            <a:pPr marL="0" indent="0">
              <a:spcBef>
                <a:spcPts val="0"/>
              </a:spcBef>
              <a:buNone/>
            </a:pPr>
            <a:r>
              <a:rPr lang="en-US" sz="2400" dirty="0" smtClean="0">
                <a:sym typeface="Wingdings" panose="05000000000000000000" pitchFamily="2" charset="2"/>
              </a:rPr>
              <a:t>Without a complete Damage Inventory:</a:t>
            </a:r>
          </a:p>
          <a:p>
            <a:pPr marL="0" indent="0">
              <a:spcBef>
                <a:spcPts val="0"/>
              </a:spcBef>
              <a:buNone/>
            </a:pPr>
            <a:endParaRPr lang="en-US" sz="2400" dirty="0" smtClean="0">
              <a:sym typeface="Wingdings" panose="05000000000000000000" pitchFamily="2" charset="2"/>
            </a:endParaRPr>
          </a:p>
          <a:p>
            <a:pPr lvl="1">
              <a:spcBef>
                <a:spcPts val="0"/>
              </a:spcBef>
              <a:buFont typeface="Wingdings" panose="05000000000000000000" pitchFamily="2" charset="2"/>
              <a:buChar char="à"/>
            </a:pPr>
            <a:r>
              <a:rPr lang="en-US" sz="2400" dirty="0" smtClean="0">
                <a:sym typeface="Wingdings" panose="05000000000000000000" pitchFamily="2" charset="2"/>
              </a:rPr>
              <a:t> Applicant claimed damages are not documented</a:t>
            </a:r>
          </a:p>
          <a:p>
            <a:pPr lvl="1">
              <a:spcBef>
                <a:spcPts val="0"/>
              </a:spcBef>
              <a:buFont typeface="Wingdings" panose="05000000000000000000" pitchFamily="2" charset="2"/>
              <a:buChar char="à"/>
            </a:pPr>
            <a:r>
              <a:rPr lang="en-US" sz="2400" dirty="0">
                <a:sym typeface="Wingdings" panose="05000000000000000000" pitchFamily="2" charset="2"/>
              </a:rPr>
              <a:t> </a:t>
            </a:r>
            <a:r>
              <a:rPr lang="en-US" sz="2400" dirty="0" smtClean="0">
                <a:sym typeface="Wingdings" panose="05000000000000000000" pitchFamily="2" charset="2"/>
              </a:rPr>
              <a:t>Site Inspection Work Orders cannot be processed</a:t>
            </a:r>
          </a:p>
          <a:p>
            <a:pPr lvl="1">
              <a:spcBef>
                <a:spcPts val="0"/>
              </a:spcBef>
              <a:buFont typeface="Wingdings" panose="05000000000000000000" pitchFamily="2" charset="2"/>
              <a:buChar char="à"/>
            </a:pPr>
            <a:r>
              <a:rPr lang="en-US" sz="2400" dirty="0">
                <a:sym typeface="Wingdings" panose="05000000000000000000" pitchFamily="2" charset="2"/>
              </a:rPr>
              <a:t> </a:t>
            </a:r>
            <a:r>
              <a:rPr lang="en-US" sz="2400" dirty="0" smtClean="0">
                <a:sym typeface="Wingdings" panose="05000000000000000000" pitchFamily="2" charset="2"/>
              </a:rPr>
              <a:t>Request for the Essential Elements of Information cannot proceed</a:t>
            </a:r>
          </a:p>
          <a:p>
            <a:pPr marL="57150" indent="0" algn="ctr">
              <a:buNone/>
            </a:pPr>
            <a:endParaRPr lang="en-US" sz="800" dirty="0" smtClean="0">
              <a:solidFill>
                <a:srgbClr val="C00000"/>
              </a:solidFill>
              <a:sym typeface="Wingdings" panose="05000000000000000000" pitchFamily="2" charset="2"/>
            </a:endParaRPr>
          </a:p>
          <a:p>
            <a:pPr marL="57150" indent="0" algn="ctr">
              <a:buNone/>
            </a:pPr>
            <a:r>
              <a:rPr lang="en-US" sz="2400" dirty="0" smtClean="0">
                <a:solidFill>
                  <a:srgbClr val="C00000"/>
                </a:solidFill>
                <a:sym typeface="Wingdings" panose="05000000000000000000" pitchFamily="2" charset="2"/>
              </a:rPr>
              <a:t>Complete development of the Damage Inventory prior to the Recovery Scoping Meeting streamlines Public Assistance delivery.</a:t>
            </a:r>
          </a:p>
          <a:p>
            <a:pPr lvl="1">
              <a:buFont typeface="Wingdings" panose="05000000000000000000" pitchFamily="2" charset="2"/>
              <a:buChar char="à"/>
            </a:pPr>
            <a:endParaRPr lang="en-US" sz="2400" dirty="0" smtClean="0">
              <a:sym typeface="Wingdings" panose="05000000000000000000" pitchFamily="2" charset="2"/>
            </a:endParaRPr>
          </a:p>
          <a:p>
            <a:pPr>
              <a:buFont typeface="Wingdings" panose="05000000000000000000" pitchFamily="2" charset="2"/>
              <a:buChar char="à"/>
            </a:pPr>
            <a:endParaRPr lang="en-US" sz="2800" dirty="0" smtClean="0">
              <a:sym typeface="Wingdings" panose="05000000000000000000" pitchFamily="2" charset="2"/>
            </a:endParaRPr>
          </a:p>
          <a:p>
            <a:pPr>
              <a:buFontTx/>
              <a:buChar char="-"/>
            </a:pPr>
            <a:endParaRPr lang="en-US" sz="2800" dirty="0" smtClean="0">
              <a:sym typeface="Wingdings" panose="05000000000000000000" pitchFamily="2" charset="2"/>
            </a:endParaRPr>
          </a:p>
          <a:p>
            <a:pPr>
              <a:buFontTx/>
              <a:buChar char="-"/>
            </a:pPr>
            <a:endParaRPr lang="en-US" sz="2400" dirty="0" smtClean="0">
              <a:sym typeface="Wingdings" panose="05000000000000000000" pitchFamily="2" charset="2"/>
            </a:endParaRPr>
          </a:p>
          <a:p>
            <a:pPr>
              <a:buFont typeface="Wingdings" panose="05000000000000000000" pitchFamily="2" charset="2"/>
              <a:buChar char="à"/>
            </a:pPr>
            <a:endParaRPr lang="en-US" sz="2800" dirty="0" smtClean="0"/>
          </a:p>
          <a:p>
            <a:pPr marL="0" indent="0">
              <a:buNone/>
            </a:pPr>
            <a:endParaRPr lang="en-US" sz="2800" b="1" dirty="0" smtClean="0"/>
          </a:p>
        </p:txBody>
      </p:sp>
    </p:spTree>
    <p:extLst>
      <p:ext uri="{BB962C8B-B14F-4D97-AF65-F5344CB8AC3E}">
        <p14:creationId xmlns:p14="http://schemas.microsoft.com/office/powerpoint/2010/main" val="105865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313759"/>
            <a:ext cx="8229600" cy="4525963"/>
          </a:xfrm>
        </p:spPr>
        <p:txBody>
          <a:bodyPr/>
          <a:lstStyle/>
          <a:p>
            <a:pPr marL="0" indent="0" algn="ctr">
              <a:buNone/>
            </a:pPr>
            <a:r>
              <a:rPr lang="en-US" sz="3000" b="1" dirty="0" smtClean="0">
                <a:solidFill>
                  <a:srgbClr val="C00000"/>
                </a:solidFill>
              </a:rPr>
              <a:t>The Damage Inventory</a:t>
            </a:r>
          </a:p>
          <a:p>
            <a:pPr marL="0" indent="0" algn="ctr">
              <a:buNone/>
            </a:pPr>
            <a:endParaRPr lang="en-US" sz="800" b="1" dirty="0" smtClean="0">
              <a:solidFill>
                <a:srgbClr val="C00000"/>
              </a:solidFill>
            </a:endParaRPr>
          </a:p>
          <a:p>
            <a:pPr marL="0" indent="0">
              <a:spcBef>
                <a:spcPts val="0"/>
              </a:spcBef>
              <a:buNone/>
            </a:pPr>
            <a:r>
              <a:rPr lang="en-US" sz="2400" dirty="0" smtClean="0">
                <a:sym typeface="Wingdings" panose="05000000000000000000" pitchFamily="2" charset="2"/>
              </a:rPr>
              <a:t>In order to prepare for the Recovery Scoping Meeting:</a:t>
            </a:r>
          </a:p>
          <a:p>
            <a:pPr marL="0" indent="0">
              <a:spcBef>
                <a:spcPts val="0"/>
              </a:spcBef>
              <a:buNone/>
            </a:pPr>
            <a:endParaRPr lang="en-US" sz="2400" dirty="0" smtClean="0">
              <a:sym typeface="Wingdings" panose="05000000000000000000" pitchFamily="2" charset="2"/>
            </a:endParaRPr>
          </a:p>
          <a:p>
            <a:pPr lvl="1">
              <a:spcBef>
                <a:spcPts val="0"/>
              </a:spcBef>
              <a:buFont typeface="Wingdings" panose="05000000000000000000" pitchFamily="2" charset="2"/>
              <a:buChar char="à"/>
            </a:pPr>
            <a:r>
              <a:rPr lang="en-US" sz="2400" dirty="0" smtClean="0">
                <a:sym typeface="Wingdings" panose="05000000000000000000" pitchFamily="2" charset="2"/>
              </a:rPr>
              <a:t> A damage inventory with known damages should be completed.</a:t>
            </a:r>
          </a:p>
          <a:p>
            <a:pPr lvl="1">
              <a:spcBef>
                <a:spcPts val="0"/>
              </a:spcBef>
              <a:buFont typeface="Wingdings" panose="05000000000000000000" pitchFamily="2" charset="2"/>
              <a:buChar char="à"/>
            </a:pPr>
            <a:r>
              <a:rPr lang="en-US" sz="2400" dirty="0" smtClean="0">
                <a:sym typeface="Wingdings" panose="05000000000000000000" pitchFamily="2" charset="2"/>
              </a:rPr>
              <a:t> Applicant have 60 days from the Recovery Scoping Meeting to identify additional discovered damages</a:t>
            </a:r>
          </a:p>
          <a:p>
            <a:pPr lvl="1">
              <a:spcBef>
                <a:spcPts val="0"/>
              </a:spcBef>
              <a:buFont typeface="Wingdings" panose="05000000000000000000" pitchFamily="2" charset="2"/>
              <a:buChar char="à"/>
            </a:pPr>
            <a:r>
              <a:rPr lang="en-US" sz="2400" dirty="0" smtClean="0">
                <a:sym typeface="Wingdings" panose="05000000000000000000" pitchFamily="2" charset="2"/>
              </a:rPr>
              <a:t> The applicant </a:t>
            </a:r>
            <a:r>
              <a:rPr lang="en-US" sz="2400" u="sng" dirty="0" smtClean="0">
                <a:sym typeface="Wingdings" panose="05000000000000000000" pitchFamily="2" charset="2"/>
              </a:rPr>
              <a:t>signs/certifies the Damage Inventory on Day 61 </a:t>
            </a:r>
            <a:r>
              <a:rPr lang="en-US" sz="2400" dirty="0" smtClean="0">
                <a:sym typeface="Wingdings" panose="05000000000000000000" pitchFamily="2" charset="2"/>
              </a:rPr>
              <a:t>following the Recovery Scoping Meeting.</a:t>
            </a:r>
          </a:p>
          <a:p>
            <a:pPr lvl="1">
              <a:spcBef>
                <a:spcPts val="0"/>
              </a:spcBef>
              <a:buFont typeface="Wingdings" panose="05000000000000000000" pitchFamily="2" charset="2"/>
              <a:buChar char="à"/>
            </a:pPr>
            <a:r>
              <a:rPr lang="en-US" sz="2400" dirty="0" smtClean="0">
                <a:sym typeface="Wingdings" panose="05000000000000000000" pitchFamily="2" charset="2"/>
              </a:rPr>
              <a:t>Damages identified after 60 days will be assessed on a case by case basis by the FEMA Public Assistance Group Supervisor.</a:t>
            </a:r>
          </a:p>
          <a:p>
            <a:pPr marL="57150" indent="0" algn="ctr">
              <a:buNone/>
            </a:pPr>
            <a:endParaRPr lang="en-US" sz="800" dirty="0" smtClean="0">
              <a:solidFill>
                <a:srgbClr val="C00000"/>
              </a:solidFill>
              <a:sym typeface="Wingdings" panose="05000000000000000000" pitchFamily="2" charset="2"/>
            </a:endParaRPr>
          </a:p>
          <a:p>
            <a:pPr marL="457200" lvl="1" indent="0">
              <a:buNone/>
            </a:pPr>
            <a:endParaRPr lang="en-US" sz="2400" dirty="0" smtClean="0">
              <a:sym typeface="Wingdings" panose="05000000000000000000" pitchFamily="2" charset="2"/>
            </a:endParaRPr>
          </a:p>
          <a:p>
            <a:pPr>
              <a:buFont typeface="Wingdings" panose="05000000000000000000" pitchFamily="2" charset="2"/>
              <a:buChar char="à"/>
            </a:pPr>
            <a:endParaRPr lang="en-US" sz="2800" dirty="0" smtClean="0">
              <a:sym typeface="Wingdings" panose="05000000000000000000" pitchFamily="2" charset="2"/>
            </a:endParaRPr>
          </a:p>
          <a:p>
            <a:pPr>
              <a:buFontTx/>
              <a:buChar char="-"/>
            </a:pPr>
            <a:endParaRPr lang="en-US" sz="2800" dirty="0" smtClean="0">
              <a:sym typeface="Wingdings" panose="05000000000000000000" pitchFamily="2" charset="2"/>
            </a:endParaRPr>
          </a:p>
          <a:p>
            <a:pPr>
              <a:buFontTx/>
              <a:buChar char="-"/>
            </a:pPr>
            <a:endParaRPr lang="en-US" sz="2400" dirty="0" smtClean="0">
              <a:sym typeface="Wingdings" panose="05000000000000000000" pitchFamily="2" charset="2"/>
            </a:endParaRPr>
          </a:p>
          <a:p>
            <a:pPr>
              <a:buFont typeface="Wingdings" panose="05000000000000000000" pitchFamily="2" charset="2"/>
              <a:buChar char="à"/>
            </a:pPr>
            <a:endParaRPr lang="en-US" sz="2800" dirty="0" smtClean="0"/>
          </a:p>
          <a:p>
            <a:pPr marL="0" indent="0">
              <a:buNone/>
            </a:pPr>
            <a:endParaRPr lang="en-US" sz="2800" b="1" dirty="0" smtClean="0"/>
          </a:p>
        </p:txBody>
      </p:sp>
    </p:spTree>
    <p:extLst>
      <p:ext uri="{BB962C8B-B14F-4D97-AF65-F5344CB8AC3E}">
        <p14:creationId xmlns:p14="http://schemas.microsoft.com/office/powerpoint/2010/main" val="3295282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2880" y="1881134"/>
            <a:ext cx="8778240" cy="3860645"/>
          </a:xfrm>
          <a:prstGeom prst="rect">
            <a:avLst/>
          </a:prstGeom>
        </p:spPr>
      </p:pic>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208315"/>
            <a:ext cx="8229600" cy="4442836"/>
          </a:xfrm>
        </p:spPr>
        <p:txBody>
          <a:bodyPr/>
          <a:lstStyle/>
          <a:p>
            <a:pPr marL="0" indent="0" algn="ctr">
              <a:buNone/>
            </a:pPr>
            <a:r>
              <a:rPr lang="en-US" sz="3000" b="1" dirty="0" smtClean="0">
                <a:solidFill>
                  <a:srgbClr val="C00000"/>
                </a:solidFill>
              </a:rPr>
              <a:t>Damage Inventory Sample</a:t>
            </a:r>
            <a:endParaRPr lang="en-US" sz="3000" b="1" dirty="0">
              <a:solidFill>
                <a:srgbClr val="C00000"/>
              </a:solidFill>
            </a:endParaRPr>
          </a:p>
          <a:p>
            <a:pPr marL="0" indent="0">
              <a:buNone/>
            </a:pPr>
            <a:endParaRPr lang="en-US" sz="1000" dirty="0" smtClean="0"/>
          </a:p>
        </p:txBody>
      </p:sp>
    </p:spTree>
    <p:extLst>
      <p:ext uri="{BB962C8B-B14F-4D97-AF65-F5344CB8AC3E}">
        <p14:creationId xmlns:p14="http://schemas.microsoft.com/office/powerpoint/2010/main" val="3728623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295400"/>
            <a:ext cx="8229600" cy="4830763"/>
          </a:xfrm>
        </p:spPr>
        <p:txBody>
          <a:bodyPr/>
          <a:lstStyle/>
          <a:p>
            <a:pPr marL="0" lvl="0" indent="0" algn="ctr">
              <a:buNone/>
            </a:pPr>
            <a:endParaRPr lang="en-US" sz="1600" b="1" dirty="0" smtClean="0">
              <a:solidFill>
                <a:srgbClr val="000000"/>
              </a:solidFill>
            </a:endParaRPr>
          </a:p>
          <a:p>
            <a:pPr marL="0" lvl="0" indent="0" algn="ctr">
              <a:buNone/>
            </a:pPr>
            <a:r>
              <a:rPr lang="en-US" sz="3000" b="1" dirty="0" smtClean="0">
                <a:solidFill>
                  <a:srgbClr val="002060"/>
                </a:solidFill>
              </a:rPr>
              <a:t>Activity Time:</a:t>
            </a:r>
          </a:p>
          <a:p>
            <a:pPr marL="0" lvl="0" indent="0" algn="ctr">
              <a:buNone/>
            </a:pPr>
            <a:r>
              <a:rPr lang="en-US" sz="3000" b="1" dirty="0" smtClean="0">
                <a:solidFill>
                  <a:srgbClr val="002060"/>
                </a:solidFill>
              </a:rPr>
              <a:t>- Gain Access to Demo Grants Portal Site </a:t>
            </a:r>
          </a:p>
          <a:p>
            <a:pPr marL="0" lvl="0" indent="0" algn="ctr">
              <a:buNone/>
            </a:pPr>
            <a:r>
              <a:rPr lang="en-US" sz="3000" b="1" dirty="0" smtClean="0">
                <a:solidFill>
                  <a:srgbClr val="002060"/>
                </a:solidFill>
              </a:rPr>
              <a:t>- Create a Robust Damage Inventory</a:t>
            </a:r>
            <a:endParaRPr lang="en-US" sz="3000" b="1" dirty="0">
              <a:solidFill>
                <a:srgbClr val="002060"/>
              </a:solidFill>
            </a:endParaRPr>
          </a:p>
          <a:p>
            <a:pPr marL="0" indent="0">
              <a:buNone/>
            </a:pPr>
            <a:endParaRPr lang="en-US" sz="1000" dirty="0" smtClean="0">
              <a:solidFill>
                <a:srgbClr val="FF0000"/>
              </a:solidFill>
            </a:endParaRPr>
          </a:p>
        </p:txBody>
      </p:sp>
      <p:pic>
        <p:nvPicPr>
          <p:cNvPr id="5" name="Picture 4"/>
          <p:cNvPicPr>
            <a:picLocks noChangeAspect="1"/>
          </p:cNvPicPr>
          <p:nvPr/>
        </p:nvPicPr>
        <p:blipFill>
          <a:blip r:embed="rId3"/>
          <a:stretch>
            <a:fillRect/>
          </a:stretch>
        </p:blipFill>
        <p:spPr>
          <a:xfrm>
            <a:off x="2432118" y="3528405"/>
            <a:ext cx="4279763" cy="2395936"/>
          </a:xfrm>
          <a:prstGeom prst="rect">
            <a:avLst/>
          </a:prstGeom>
        </p:spPr>
      </p:pic>
    </p:spTree>
    <p:extLst>
      <p:ext uri="{BB962C8B-B14F-4D97-AF65-F5344CB8AC3E}">
        <p14:creationId xmlns:p14="http://schemas.microsoft.com/office/powerpoint/2010/main" val="3372640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FEMA’s Public Assistance </a:t>
            </a:r>
            <a:br>
              <a:rPr lang="en-US" sz="3200" b="1" dirty="0">
                <a:solidFill>
                  <a:srgbClr val="0070C0"/>
                </a:solidFill>
              </a:rPr>
            </a:br>
            <a:r>
              <a:rPr lang="en-US" sz="3200" b="1" dirty="0" smtClean="0">
                <a:solidFill>
                  <a:srgbClr val="0070C0"/>
                </a:solidFill>
              </a:rPr>
              <a:t>Grants </a:t>
            </a:r>
            <a:r>
              <a:rPr lang="en-US" sz="3200" b="1" dirty="0">
                <a:solidFill>
                  <a:srgbClr val="0070C0"/>
                </a:solidFill>
              </a:rPr>
              <a:t>Portal</a:t>
            </a:r>
            <a:endParaRPr lang="en-US" sz="3200" dirty="0"/>
          </a:p>
        </p:txBody>
      </p:sp>
      <p:sp>
        <p:nvSpPr>
          <p:cNvPr id="3" name="Content Placeholder 2"/>
          <p:cNvSpPr>
            <a:spLocks noGrp="1"/>
          </p:cNvSpPr>
          <p:nvPr>
            <p:ph idx="1"/>
          </p:nvPr>
        </p:nvSpPr>
        <p:spPr>
          <a:xfrm>
            <a:off x="746760" y="1722120"/>
            <a:ext cx="7696200" cy="4404043"/>
          </a:xfrm>
        </p:spPr>
        <p:txBody>
          <a:bodyPr/>
          <a:lstStyle/>
          <a:p>
            <a:pPr marL="0" indent="0" algn="ctr">
              <a:buNone/>
            </a:pPr>
            <a:endParaRPr lang="en-US" sz="1000" b="1" u="sng" dirty="0" smtClean="0">
              <a:solidFill>
                <a:srgbClr val="FF0000"/>
              </a:solidFill>
            </a:endParaRPr>
          </a:p>
          <a:p>
            <a:pPr marL="0" marR="0" indent="0" algn="ctr">
              <a:lnSpc>
                <a:spcPct val="107000"/>
              </a:lnSpc>
              <a:spcBef>
                <a:spcPts val="0"/>
              </a:spcBef>
              <a:spcAft>
                <a:spcPts val="800"/>
              </a:spcAft>
              <a:buNone/>
            </a:pPr>
            <a:r>
              <a:rPr lang="en-US" b="1" dirty="0" smtClean="0">
                <a:latin typeface="+mj-lt"/>
                <a:ea typeface="Calibri" panose="020F0502020204030204" pitchFamily="34" charset="0"/>
                <a:cs typeface="Times New Roman" panose="02020603050405020304" pitchFamily="18" charset="0"/>
              </a:rPr>
              <a:t>Users must download FREE </a:t>
            </a:r>
            <a:r>
              <a:rPr lang="en-US" b="1" dirty="0">
                <a:latin typeface="+mj-lt"/>
                <a:ea typeface="Calibri" panose="020F0502020204030204" pitchFamily="34" charset="0"/>
                <a:cs typeface="Times New Roman" panose="02020603050405020304" pitchFamily="18" charset="0"/>
              </a:rPr>
              <a:t>Firefox Web Browser </a:t>
            </a:r>
            <a:r>
              <a:rPr lang="en-US" b="1" dirty="0" smtClean="0">
                <a:latin typeface="+mj-lt"/>
                <a:ea typeface="Calibri" panose="020F0502020204030204" pitchFamily="34" charset="0"/>
                <a:cs typeface="Times New Roman" panose="02020603050405020304" pitchFamily="18" charset="0"/>
              </a:rPr>
              <a:t>before accessing </a:t>
            </a:r>
            <a:r>
              <a:rPr lang="en-US" b="1" dirty="0">
                <a:latin typeface="+mj-lt"/>
                <a:ea typeface="Calibri" panose="020F0502020204030204" pitchFamily="34" charset="0"/>
                <a:cs typeface="Times New Roman" panose="02020603050405020304" pitchFamily="18" charset="0"/>
              </a:rPr>
              <a:t>the </a:t>
            </a:r>
            <a:r>
              <a:rPr lang="en-US" b="1" u="sng" dirty="0" smtClean="0">
                <a:latin typeface="+mj-lt"/>
                <a:ea typeface="Calibri" panose="020F0502020204030204" pitchFamily="34" charset="0"/>
                <a:cs typeface="Times New Roman" panose="02020603050405020304" pitchFamily="18" charset="0"/>
              </a:rPr>
              <a:t>DEMO</a:t>
            </a:r>
            <a:r>
              <a:rPr lang="en-US" b="1" dirty="0" smtClean="0">
                <a:latin typeface="+mj-lt"/>
                <a:ea typeface="Calibri" panose="020F0502020204030204" pitchFamily="34" charset="0"/>
                <a:cs typeface="Times New Roman" panose="02020603050405020304" pitchFamily="18" charset="0"/>
              </a:rPr>
              <a:t> Grants Portal Site:</a:t>
            </a:r>
            <a:endParaRPr lang="en-US" sz="2400" dirty="0">
              <a:latin typeface="+mj-l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800" b="1" u="sng" dirty="0" smtClean="0">
              <a:solidFill>
                <a:srgbClr val="0563C1"/>
              </a:solidFill>
              <a:latin typeface="+mj-lt"/>
              <a:ea typeface="Calibri" panose="020F0502020204030204" pitchFamily="34" charset="0"/>
              <a:cs typeface="Times New Roman" panose="02020603050405020304" pitchFamily="18" charset="0"/>
              <a:hlinkClick r:id="rId3"/>
            </a:endParaRPr>
          </a:p>
          <a:p>
            <a:pPr marL="0" marR="0" indent="0" algn="ctr">
              <a:lnSpc>
                <a:spcPct val="107000"/>
              </a:lnSpc>
              <a:spcBef>
                <a:spcPts val="0"/>
              </a:spcBef>
              <a:spcAft>
                <a:spcPts val="800"/>
              </a:spcAft>
              <a:buNone/>
            </a:pPr>
            <a:r>
              <a:rPr lang="en-US" sz="4000" b="1" u="sng" dirty="0" smtClean="0">
                <a:solidFill>
                  <a:srgbClr val="0563C1"/>
                </a:solidFill>
                <a:latin typeface="+mj-lt"/>
                <a:ea typeface="Calibri" panose="020F0502020204030204" pitchFamily="34" charset="0"/>
                <a:cs typeface="Times New Roman" panose="02020603050405020304" pitchFamily="18" charset="0"/>
                <a:hlinkClick r:id="rId3"/>
              </a:rPr>
              <a:t>https</a:t>
            </a:r>
            <a:r>
              <a:rPr lang="en-US" sz="4000" b="1" u="sng" dirty="0">
                <a:solidFill>
                  <a:srgbClr val="0563C1"/>
                </a:solidFill>
                <a:latin typeface="+mj-lt"/>
                <a:ea typeface="Calibri" panose="020F0502020204030204" pitchFamily="34" charset="0"/>
                <a:cs typeface="Times New Roman" panose="02020603050405020304" pitchFamily="18" charset="0"/>
                <a:hlinkClick r:id="rId3"/>
              </a:rPr>
              <a:t>://www.mozilla.org/en-US/firefox/new/</a:t>
            </a:r>
            <a:endParaRPr lang="en-US" sz="4000" dirty="0">
              <a:latin typeface="+mj-lt"/>
              <a:ea typeface="Calibri" panose="020F0502020204030204" pitchFamily="34"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198270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125579" cy="960120"/>
          </a:xfrm>
        </p:spPr>
        <p:txBody>
          <a:bodyPr/>
          <a:lstStyle/>
          <a:p>
            <a:r>
              <a:rPr lang="en-US" sz="4000" b="1" dirty="0">
                <a:hlinkClick r:id="rId2"/>
              </a:rPr>
              <a:t>https://</a:t>
            </a:r>
            <a:r>
              <a:rPr lang="en-US" sz="4000" b="1" dirty="0" smtClean="0">
                <a:hlinkClick r:id="rId2"/>
              </a:rPr>
              <a:t>grantsportal-demo-site.azurewebsites.net</a:t>
            </a:r>
            <a:r>
              <a:rPr lang="en-US" sz="4000" b="1" dirty="0" smtClean="0"/>
              <a:t/>
            </a:r>
            <a:br>
              <a:rPr lang="en-US" sz="4000" b="1" dirty="0" smtClean="0"/>
            </a:br>
            <a:r>
              <a:rPr lang="en-US" b="1" dirty="0">
                <a:solidFill>
                  <a:srgbClr val="FF0000"/>
                </a:solidFill>
              </a:rPr>
              <a:t/>
            </a:r>
            <a:br>
              <a:rPr lang="en-US" b="1" dirty="0">
                <a:solidFill>
                  <a:srgbClr val="FF0000"/>
                </a:solidFill>
              </a:rPr>
            </a:br>
            <a:endParaRPr lang="en-US" b="1" dirty="0">
              <a:solidFill>
                <a:srgbClr val="0070C0"/>
              </a:solidFill>
            </a:endParaRPr>
          </a:p>
        </p:txBody>
      </p:sp>
      <p:pic>
        <p:nvPicPr>
          <p:cNvPr id="9" name="Picture 8"/>
          <p:cNvPicPr>
            <a:picLocks noChangeAspect="1"/>
          </p:cNvPicPr>
          <p:nvPr/>
        </p:nvPicPr>
        <p:blipFill rotWithShape="1">
          <a:blip r:embed="rId3"/>
          <a:srcRect t="8295" b="6293"/>
          <a:stretch/>
        </p:blipFill>
        <p:spPr>
          <a:xfrm>
            <a:off x="-2" y="1315325"/>
            <a:ext cx="9125579" cy="4031837"/>
          </a:xfrm>
          <a:prstGeom prst="rect">
            <a:avLst/>
          </a:prstGeom>
        </p:spPr>
      </p:pic>
      <p:sp>
        <p:nvSpPr>
          <p:cNvPr id="3" name="TextBox 2"/>
          <p:cNvSpPr txBox="1"/>
          <p:nvPr/>
        </p:nvSpPr>
        <p:spPr>
          <a:xfrm>
            <a:off x="1036719" y="4220828"/>
            <a:ext cx="7052136" cy="1877437"/>
          </a:xfrm>
          <a:prstGeom prst="rect">
            <a:avLst/>
          </a:prstGeom>
          <a:noFill/>
        </p:spPr>
        <p:txBody>
          <a:bodyPr wrap="square" rtlCol="0">
            <a:spAutoFit/>
          </a:bodyPr>
          <a:lstStyle/>
          <a:p>
            <a:pPr algn="ctr"/>
            <a:r>
              <a:rPr lang="en-US" sz="3600" dirty="0" smtClean="0">
                <a:solidFill>
                  <a:srgbClr val="1D02BE"/>
                </a:solidFill>
              </a:rPr>
              <a:t>Instructor will give you an  individual username. </a:t>
            </a:r>
          </a:p>
          <a:p>
            <a:pPr algn="ctr"/>
            <a:r>
              <a:rPr lang="en-US" sz="3600" dirty="0" smtClean="0">
                <a:solidFill>
                  <a:srgbClr val="1D02BE"/>
                </a:solidFill>
              </a:rPr>
              <a:t>Password</a:t>
            </a:r>
            <a:r>
              <a:rPr lang="en-US" sz="3600" smtClean="0">
                <a:solidFill>
                  <a:srgbClr val="1D02BE"/>
                </a:solidFill>
              </a:rPr>
              <a:t>: </a:t>
            </a:r>
            <a:r>
              <a:rPr lang="en-US" sz="4400" b="1" smtClean="0">
                <a:solidFill>
                  <a:srgbClr val="C00000"/>
                </a:solidFill>
              </a:rPr>
              <a:t>patraining123</a:t>
            </a:r>
            <a:r>
              <a:rPr lang="en-US" sz="4400" b="1" dirty="0" smtClean="0">
                <a:solidFill>
                  <a:srgbClr val="C00000"/>
                </a:solidFill>
              </a:rPr>
              <a:t>!</a:t>
            </a:r>
            <a:endParaRPr lang="en-US" sz="4400" b="1" dirty="0">
              <a:solidFill>
                <a:srgbClr val="C00000"/>
              </a:solidFill>
            </a:endParaRPr>
          </a:p>
        </p:txBody>
      </p:sp>
    </p:spTree>
    <p:extLst>
      <p:ext uri="{BB962C8B-B14F-4D97-AF65-F5344CB8AC3E}">
        <p14:creationId xmlns:p14="http://schemas.microsoft.com/office/powerpoint/2010/main" val="8211023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776" y="1684394"/>
            <a:ext cx="8778240" cy="3412202"/>
          </a:xfrm>
          <a:prstGeom prst="rect">
            <a:avLst/>
          </a:prstGeom>
        </p:spPr>
      </p:pic>
      <p:sp>
        <p:nvSpPr>
          <p:cNvPr id="6" name="Title 1"/>
          <p:cNvSpPr>
            <a:spLocks noGrp="1"/>
          </p:cNvSpPr>
          <p:nvPr>
            <p:ph type="title"/>
          </p:nvPr>
        </p:nvSpPr>
        <p:spPr>
          <a:xfrm>
            <a:off x="457200" y="274638"/>
            <a:ext cx="8229600" cy="1143000"/>
          </a:xfrm>
        </p:spPr>
        <p:txBody>
          <a:bodyPr/>
          <a:lstStyle/>
          <a:p>
            <a:r>
              <a:rPr lang="en-US" sz="3200" b="1" dirty="0" smtClean="0">
                <a:solidFill>
                  <a:srgbClr val="0070C0"/>
                </a:solidFill>
              </a:rPr>
              <a:t>Grants Portal – Account Set up</a:t>
            </a:r>
            <a:endParaRPr lang="en-US" sz="3200" dirty="0"/>
          </a:p>
        </p:txBody>
      </p:sp>
      <p:sp>
        <p:nvSpPr>
          <p:cNvPr id="7" name="Rectangle 6"/>
          <p:cNvSpPr/>
          <p:nvPr/>
        </p:nvSpPr>
        <p:spPr>
          <a:xfrm>
            <a:off x="7976212" y="4123888"/>
            <a:ext cx="988804" cy="57150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3968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776" y="1532259"/>
            <a:ext cx="8778240" cy="3849104"/>
          </a:xfrm>
          <a:prstGeom prst="rect">
            <a:avLst/>
          </a:prstGeom>
        </p:spPr>
      </p:pic>
      <p:sp>
        <p:nvSpPr>
          <p:cNvPr id="6" name="Title 1"/>
          <p:cNvSpPr>
            <a:spLocks noGrp="1"/>
          </p:cNvSpPr>
          <p:nvPr>
            <p:ph type="title"/>
          </p:nvPr>
        </p:nvSpPr>
        <p:spPr>
          <a:xfrm>
            <a:off x="457200" y="274638"/>
            <a:ext cx="8229600" cy="1143000"/>
          </a:xfrm>
        </p:spPr>
        <p:txBody>
          <a:bodyPr/>
          <a:lstStyle/>
          <a:p>
            <a:r>
              <a:rPr lang="en-US" sz="3200" b="1" dirty="0" smtClean="0">
                <a:solidFill>
                  <a:srgbClr val="0070C0"/>
                </a:solidFill>
              </a:rPr>
              <a:t>Grants Portal – Account Set up</a:t>
            </a:r>
            <a:endParaRPr lang="en-US" sz="3200" dirty="0"/>
          </a:p>
        </p:txBody>
      </p:sp>
      <p:sp>
        <p:nvSpPr>
          <p:cNvPr id="7" name="Rectangle 6"/>
          <p:cNvSpPr/>
          <p:nvPr/>
        </p:nvSpPr>
        <p:spPr>
          <a:xfrm>
            <a:off x="286438" y="4289141"/>
            <a:ext cx="5376232" cy="120684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196548" y="3361888"/>
            <a:ext cx="812535" cy="43893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3913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0070C0"/>
                </a:solidFill>
              </a:rPr>
              <a:t>Who is the Applicant?</a:t>
            </a:r>
          </a:p>
          <a:p>
            <a:pPr marL="0" indent="0">
              <a:buNone/>
            </a:pPr>
            <a:endParaRPr lang="en-US" sz="800" dirty="0" smtClean="0">
              <a:solidFill>
                <a:schemeClr val="tx2"/>
              </a:solidFill>
            </a:endParaRPr>
          </a:p>
          <a:p>
            <a:pPr>
              <a:buFontTx/>
              <a:buChar char="-"/>
            </a:pPr>
            <a:r>
              <a:rPr lang="en-US" sz="2800" dirty="0" smtClean="0">
                <a:solidFill>
                  <a:schemeClr val="tx2"/>
                </a:solidFill>
              </a:rPr>
              <a:t>Local </a:t>
            </a:r>
            <a:r>
              <a:rPr lang="en-US" sz="2800" dirty="0">
                <a:solidFill>
                  <a:schemeClr val="tx2"/>
                </a:solidFill>
              </a:rPr>
              <a:t>Government, Special Tax District, Private Non-Profit, State Government, Tribal Government, or United States </a:t>
            </a:r>
            <a:r>
              <a:rPr lang="en-US" sz="2800" dirty="0" smtClean="0">
                <a:solidFill>
                  <a:schemeClr val="tx2"/>
                </a:solidFill>
              </a:rPr>
              <a:t>Territory</a:t>
            </a:r>
            <a:endParaRPr lang="en-US" sz="2800" dirty="0" smtClean="0">
              <a:solidFill>
                <a:schemeClr val="tx2"/>
              </a:solidFill>
            </a:endParaRPr>
          </a:p>
          <a:p>
            <a:pPr>
              <a:buFontTx/>
              <a:buChar char="-"/>
            </a:pPr>
            <a:r>
              <a:rPr lang="en-US" sz="2800" dirty="0" smtClean="0">
                <a:solidFill>
                  <a:schemeClr val="tx2"/>
                </a:solidFill>
              </a:rPr>
              <a:t>Responsible for the work and cost of disaster related </a:t>
            </a:r>
            <a:r>
              <a:rPr lang="en-US" sz="2800" dirty="0" smtClean="0">
                <a:solidFill>
                  <a:schemeClr val="tx2"/>
                </a:solidFill>
              </a:rPr>
              <a:t>damages</a:t>
            </a:r>
            <a:endParaRPr lang="en-US" sz="2800" dirty="0" smtClean="0">
              <a:solidFill>
                <a:schemeClr val="tx2"/>
              </a:solidFill>
            </a:endParaRPr>
          </a:p>
          <a:p>
            <a:pPr>
              <a:buFontTx/>
              <a:buChar char="-"/>
            </a:pPr>
            <a:r>
              <a:rPr lang="en-US" sz="2800" dirty="0" smtClean="0">
                <a:solidFill>
                  <a:schemeClr val="tx2"/>
                </a:solidFill>
              </a:rPr>
              <a:t>May potentially be eligible for funding within the FEMA </a:t>
            </a:r>
            <a:r>
              <a:rPr lang="en-US" sz="2800" dirty="0" smtClean="0">
                <a:solidFill>
                  <a:schemeClr val="tx2"/>
                </a:solidFill>
              </a:rPr>
              <a:t>PA Program</a:t>
            </a:r>
            <a:endParaRPr lang="en-US" sz="2800" dirty="0" smtClean="0">
              <a:solidFill>
                <a:schemeClr val="tx2"/>
              </a:solidFill>
            </a:endParaRPr>
          </a:p>
          <a:p>
            <a:pPr marL="0" indent="0" algn="ctr">
              <a:buNone/>
            </a:pPr>
            <a:endParaRPr lang="en-US" sz="2000" b="1" dirty="0" smtClean="0">
              <a:solidFill>
                <a:schemeClr val="tx2"/>
              </a:solidFill>
            </a:endParaRPr>
          </a:p>
        </p:txBody>
      </p:sp>
    </p:spTree>
    <p:extLst>
      <p:ext uri="{BB962C8B-B14F-4D97-AF65-F5344CB8AC3E}">
        <p14:creationId xmlns:p14="http://schemas.microsoft.com/office/powerpoint/2010/main" val="2452870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 y="1534526"/>
            <a:ext cx="8778240" cy="4093653"/>
          </a:xfrm>
          <a:prstGeom prst="rect">
            <a:avLst/>
          </a:prstGeom>
        </p:spPr>
      </p:pic>
      <p:sp>
        <p:nvSpPr>
          <p:cNvPr id="6" name="Title 1"/>
          <p:cNvSpPr>
            <a:spLocks noGrp="1"/>
          </p:cNvSpPr>
          <p:nvPr>
            <p:ph type="title"/>
          </p:nvPr>
        </p:nvSpPr>
        <p:spPr>
          <a:xfrm>
            <a:off x="457200" y="274638"/>
            <a:ext cx="8229600" cy="1143000"/>
          </a:xfrm>
        </p:spPr>
        <p:txBody>
          <a:bodyPr/>
          <a:lstStyle/>
          <a:p>
            <a:r>
              <a:rPr lang="en-US" sz="3200" b="1" dirty="0" smtClean="0">
                <a:solidFill>
                  <a:srgbClr val="0070C0"/>
                </a:solidFill>
              </a:rPr>
              <a:t>Grants Portal – Account Set up</a:t>
            </a:r>
            <a:endParaRPr lang="en-US" sz="3200" dirty="0"/>
          </a:p>
        </p:txBody>
      </p:sp>
      <p:sp>
        <p:nvSpPr>
          <p:cNvPr id="7" name="Rectangle 6"/>
          <p:cNvSpPr/>
          <p:nvPr/>
        </p:nvSpPr>
        <p:spPr>
          <a:xfrm>
            <a:off x="182879" y="3793382"/>
            <a:ext cx="6107751" cy="183479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086378" y="3439007"/>
            <a:ext cx="812535" cy="43893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5671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79" y="1535629"/>
            <a:ext cx="8778240" cy="4245685"/>
          </a:xfrm>
          <a:prstGeom prst="rect">
            <a:avLst/>
          </a:prstGeom>
        </p:spPr>
      </p:pic>
      <p:sp>
        <p:nvSpPr>
          <p:cNvPr id="6" name="Title 1"/>
          <p:cNvSpPr>
            <a:spLocks noGrp="1"/>
          </p:cNvSpPr>
          <p:nvPr>
            <p:ph type="title"/>
          </p:nvPr>
        </p:nvSpPr>
        <p:spPr>
          <a:xfrm>
            <a:off x="457200" y="274638"/>
            <a:ext cx="8229600" cy="1143000"/>
          </a:xfrm>
        </p:spPr>
        <p:txBody>
          <a:bodyPr/>
          <a:lstStyle/>
          <a:p>
            <a:r>
              <a:rPr lang="en-US" sz="3200" b="1" dirty="0" smtClean="0">
                <a:solidFill>
                  <a:srgbClr val="0070C0"/>
                </a:solidFill>
              </a:rPr>
              <a:t>Grants Portal – Account Set up</a:t>
            </a:r>
            <a:endParaRPr lang="en-US" sz="3200" dirty="0"/>
          </a:p>
        </p:txBody>
      </p:sp>
      <p:sp>
        <p:nvSpPr>
          <p:cNvPr id="7" name="Rectangle 6"/>
          <p:cNvSpPr/>
          <p:nvPr/>
        </p:nvSpPr>
        <p:spPr>
          <a:xfrm>
            <a:off x="182879" y="5393969"/>
            <a:ext cx="1194229" cy="50533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4239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45" t="12459" r="886" b="7220"/>
          <a:stretch/>
        </p:blipFill>
        <p:spPr>
          <a:xfrm>
            <a:off x="198304" y="1410160"/>
            <a:ext cx="8778240" cy="4035972"/>
          </a:xfrm>
          <a:prstGeom prst="rect">
            <a:avLst/>
          </a:prstGeom>
        </p:spPr>
      </p:pic>
      <p:sp>
        <p:nvSpPr>
          <p:cNvPr id="6" name="Title 1"/>
          <p:cNvSpPr>
            <a:spLocks noGrp="1"/>
          </p:cNvSpPr>
          <p:nvPr>
            <p:ph type="title"/>
          </p:nvPr>
        </p:nvSpPr>
        <p:spPr>
          <a:xfrm>
            <a:off x="457200" y="274638"/>
            <a:ext cx="8229600" cy="1143000"/>
          </a:xfrm>
        </p:spPr>
        <p:txBody>
          <a:bodyPr/>
          <a:lstStyle/>
          <a:p>
            <a:r>
              <a:rPr lang="en-US" sz="3200" b="1" dirty="0" smtClean="0">
                <a:solidFill>
                  <a:srgbClr val="0070C0"/>
                </a:solidFill>
              </a:rPr>
              <a:t>Grants Portal – Account Set up</a:t>
            </a:r>
            <a:endParaRPr lang="en-US" sz="3200" dirty="0"/>
          </a:p>
        </p:txBody>
      </p:sp>
      <p:sp>
        <p:nvSpPr>
          <p:cNvPr id="7" name="Rectangle 6"/>
          <p:cNvSpPr/>
          <p:nvPr/>
        </p:nvSpPr>
        <p:spPr>
          <a:xfrm>
            <a:off x="94744" y="3686355"/>
            <a:ext cx="1800157" cy="46700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6292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668" y="1605264"/>
            <a:ext cx="8778240" cy="3952992"/>
          </a:xfrm>
          <a:prstGeom prst="rect">
            <a:avLst/>
          </a:prstGeom>
        </p:spPr>
      </p:pic>
      <p:sp>
        <p:nvSpPr>
          <p:cNvPr id="2" name="Title 1"/>
          <p:cNvSpPr>
            <a:spLocks noGrp="1"/>
          </p:cNvSpPr>
          <p:nvPr>
            <p:ph type="title"/>
          </p:nvPr>
        </p:nvSpPr>
        <p:spPr>
          <a:xfrm>
            <a:off x="-1" y="152400"/>
            <a:ext cx="9125579" cy="960120"/>
          </a:xfrm>
        </p:spPr>
        <p:txBody>
          <a:bodyPr/>
          <a:lstStyle/>
          <a:p>
            <a:r>
              <a:rPr lang="en-US" sz="4000" b="1" dirty="0">
                <a:hlinkClick r:id="rId3"/>
              </a:rPr>
              <a:t>https://</a:t>
            </a:r>
            <a:r>
              <a:rPr lang="en-US" sz="4000" b="1" dirty="0" smtClean="0">
                <a:hlinkClick r:id="rId3"/>
              </a:rPr>
              <a:t>grantsportal-demo-site.azurewebsites.net</a:t>
            </a:r>
            <a:r>
              <a:rPr lang="en-US" sz="4000" b="1" dirty="0" smtClean="0"/>
              <a:t/>
            </a:r>
            <a:br>
              <a:rPr lang="en-US" sz="4000" b="1" dirty="0" smtClean="0"/>
            </a:br>
            <a:endParaRPr lang="en-US" b="1" dirty="0">
              <a:solidFill>
                <a:srgbClr val="0070C0"/>
              </a:solidFill>
            </a:endParaRPr>
          </a:p>
        </p:txBody>
      </p:sp>
      <p:sp>
        <p:nvSpPr>
          <p:cNvPr id="3" name="TextBox 2"/>
          <p:cNvSpPr txBox="1"/>
          <p:nvPr/>
        </p:nvSpPr>
        <p:spPr>
          <a:xfrm>
            <a:off x="206719" y="2276111"/>
            <a:ext cx="8740335" cy="584775"/>
          </a:xfrm>
          <a:prstGeom prst="rect">
            <a:avLst/>
          </a:prstGeom>
          <a:noFill/>
        </p:spPr>
        <p:txBody>
          <a:bodyPr wrap="square" rtlCol="0">
            <a:spAutoFit/>
          </a:bodyPr>
          <a:lstStyle/>
          <a:p>
            <a:r>
              <a:rPr lang="en-US" sz="3200" i="1" dirty="0" smtClean="0">
                <a:solidFill>
                  <a:srgbClr val="1D02BE"/>
                </a:solidFill>
              </a:rPr>
              <a:t>Login using the information you just updated/reset.</a:t>
            </a:r>
            <a:endParaRPr lang="en-US" sz="3200" i="1" dirty="0">
              <a:solidFill>
                <a:srgbClr val="1D02BE"/>
              </a:solidFill>
            </a:endParaRPr>
          </a:p>
        </p:txBody>
      </p:sp>
    </p:spTree>
    <p:extLst>
      <p:ext uri="{BB962C8B-B14F-4D97-AF65-F5344CB8AC3E}">
        <p14:creationId xmlns:p14="http://schemas.microsoft.com/office/powerpoint/2010/main" val="6551077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b="1" dirty="0">
                <a:solidFill>
                  <a:srgbClr val="003300"/>
                </a:solidFill>
              </a:rPr>
              <a:t>U</a:t>
            </a:r>
            <a:r>
              <a:rPr lang="en-US" sz="2400" b="1" dirty="0" smtClean="0">
                <a:solidFill>
                  <a:srgbClr val="003300"/>
                </a:solidFill>
              </a:rPr>
              <a:t>nder “My </a:t>
            </a:r>
            <a:r>
              <a:rPr lang="en-US" sz="2400" b="1" dirty="0">
                <a:solidFill>
                  <a:srgbClr val="003300"/>
                </a:solidFill>
              </a:rPr>
              <a:t>Organization</a:t>
            </a:r>
            <a:r>
              <a:rPr lang="en-US" sz="2400" b="1" dirty="0" smtClean="0">
                <a:solidFill>
                  <a:srgbClr val="003300"/>
                </a:solidFill>
              </a:rPr>
              <a:t>” click “Event </a:t>
            </a:r>
            <a:r>
              <a:rPr lang="en-US" sz="2400" b="1" dirty="0">
                <a:solidFill>
                  <a:srgbClr val="003300"/>
                </a:solidFill>
              </a:rPr>
              <a:t>PA Requests” </a:t>
            </a:r>
            <a:r>
              <a:rPr lang="en-US" sz="2400" b="1" dirty="0" smtClean="0">
                <a:solidFill>
                  <a:srgbClr val="003300"/>
                </a:solidFill>
              </a:rPr>
              <a:t>and </a:t>
            </a:r>
            <a:r>
              <a:rPr lang="en-US" sz="2400" b="1" dirty="0">
                <a:solidFill>
                  <a:srgbClr val="003300"/>
                </a:solidFill>
              </a:rPr>
              <a:t>select </a:t>
            </a:r>
            <a:r>
              <a:rPr lang="en-US" sz="2400" b="1" dirty="0" smtClean="0">
                <a:solidFill>
                  <a:srgbClr val="003300"/>
                </a:solidFill>
              </a:rPr>
              <a:t>CO-EOC by </a:t>
            </a:r>
            <a:r>
              <a:rPr lang="en-US" sz="2400" b="1" dirty="0">
                <a:solidFill>
                  <a:srgbClr val="003300"/>
                </a:solidFill>
              </a:rPr>
              <a:t>clicking the magnifying glass </a:t>
            </a:r>
            <a:r>
              <a:rPr lang="en-US" sz="2400" b="1" dirty="0" smtClean="0">
                <a:solidFill>
                  <a:srgbClr val="003300"/>
                </a:solidFill>
              </a:rPr>
              <a:t>🔍 on the left</a:t>
            </a:r>
            <a:endParaRPr lang="en-US" sz="2400" dirty="0">
              <a:solidFill>
                <a:srgbClr val="003300"/>
              </a:solidFill>
            </a:endParaRPr>
          </a:p>
        </p:txBody>
      </p:sp>
      <p:pic>
        <p:nvPicPr>
          <p:cNvPr id="3" name="Picture 2"/>
          <p:cNvPicPr>
            <a:picLocks noChangeAspect="1"/>
          </p:cNvPicPr>
          <p:nvPr/>
        </p:nvPicPr>
        <p:blipFill>
          <a:blip r:embed="rId2"/>
          <a:stretch>
            <a:fillRect/>
          </a:stretch>
        </p:blipFill>
        <p:spPr>
          <a:xfrm>
            <a:off x="182880" y="1332731"/>
            <a:ext cx="8778240" cy="3940286"/>
          </a:xfrm>
          <a:prstGeom prst="rect">
            <a:avLst/>
          </a:prstGeom>
        </p:spPr>
      </p:pic>
      <p:sp>
        <p:nvSpPr>
          <p:cNvPr id="6" name="Rectangle 5"/>
          <p:cNvSpPr/>
          <p:nvPr/>
        </p:nvSpPr>
        <p:spPr>
          <a:xfrm>
            <a:off x="0" y="2835870"/>
            <a:ext cx="1800157" cy="46700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81174" y="3719404"/>
            <a:ext cx="1073044" cy="59920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0291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5577"/>
            <a:ext cx="8229600" cy="1143000"/>
          </a:xfrm>
        </p:spPr>
        <p:txBody>
          <a:bodyPr/>
          <a:lstStyle/>
          <a:p>
            <a:r>
              <a:rPr lang="en-US" sz="2400" b="1" dirty="0" smtClean="0">
                <a:solidFill>
                  <a:srgbClr val="003300"/>
                </a:solidFill>
              </a:rPr>
              <a:t>Review the “Event PA Requests Profile”</a:t>
            </a:r>
            <a:endParaRPr lang="en-US" sz="2400" dirty="0">
              <a:solidFill>
                <a:srgbClr val="003300"/>
              </a:solidFill>
            </a:endParaRPr>
          </a:p>
        </p:txBody>
      </p:sp>
      <p:pic>
        <p:nvPicPr>
          <p:cNvPr id="4" name="Picture 3"/>
          <p:cNvPicPr>
            <a:picLocks noChangeAspect="1"/>
          </p:cNvPicPr>
          <p:nvPr/>
        </p:nvPicPr>
        <p:blipFill>
          <a:blip r:embed="rId2"/>
          <a:stretch>
            <a:fillRect/>
          </a:stretch>
        </p:blipFill>
        <p:spPr>
          <a:xfrm>
            <a:off x="182879" y="1465863"/>
            <a:ext cx="8778240" cy="3946441"/>
          </a:xfrm>
          <a:prstGeom prst="rect">
            <a:avLst/>
          </a:prstGeom>
        </p:spPr>
      </p:pic>
    </p:spTree>
    <p:extLst>
      <p:ext uri="{BB962C8B-B14F-4D97-AF65-F5344CB8AC3E}">
        <p14:creationId xmlns:p14="http://schemas.microsoft.com/office/powerpoint/2010/main" val="7821006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61" y="-30480"/>
            <a:ext cx="8229600" cy="1143000"/>
          </a:xfrm>
        </p:spPr>
        <p:txBody>
          <a:bodyPr/>
          <a:lstStyle/>
          <a:p>
            <a:r>
              <a:rPr lang="en-US" sz="2400" b="1" dirty="0" smtClean="0">
                <a:solidFill>
                  <a:srgbClr val="003300"/>
                </a:solidFill>
              </a:rPr>
              <a:t>Scroll down and click the “Manage” button to the </a:t>
            </a:r>
            <a:br>
              <a:rPr lang="en-US" sz="2400" b="1" dirty="0" smtClean="0">
                <a:solidFill>
                  <a:srgbClr val="003300"/>
                </a:solidFill>
              </a:rPr>
            </a:br>
            <a:r>
              <a:rPr lang="en-US" sz="2400" b="1" dirty="0" smtClean="0">
                <a:solidFill>
                  <a:srgbClr val="003300"/>
                </a:solidFill>
              </a:rPr>
              <a:t>right of the “Damage Inventory” bar</a:t>
            </a:r>
            <a:endParaRPr lang="en-US" sz="2400" dirty="0">
              <a:solidFill>
                <a:srgbClr val="003300"/>
              </a:solidFill>
            </a:endParaRPr>
          </a:p>
        </p:txBody>
      </p:sp>
      <p:pic>
        <p:nvPicPr>
          <p:cNvPr id="3" name="Picture 2"/>
          <p:cNvPicPr>
            <a:picLocks noChangeAspect="1"/>
          </p:cNvPicPr>
          <p:nvPr/>
        </p:nvPicPr>
        <p:blipFill>
          <a:blip r:embed="rId2"/>
          <a:stretch>
            <a:fillRect/>
          </a:stretch>
        </p:blipFill>
        <p:spPr>
          <a:xfrm>
            <a:off x="173441" y="1610508"/>
            <a:ext cx="8778240" cy="3723960"/>
          </a:xfrm>
          <a:prstGeom prst="rect">
            <a:avLst/>
          </a:prstGeom>
        </p:spPr>
      </p:pic>
      <p:sp>
        <p:nvSpPr>
          <p:cNvPr id="6" name="Rectangle 5"/>
          <p:cNvSpPr/>
          <p:nvPr/>
        </p:nvSpPr>
        <p:spPr>
          <a:xfrm>
            <a:off x="7725502" y="3994826"/>
            <a:ext cx="1073044" cy="59920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260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400" b="1" dirty="0">
                <a:solidFill>
                  <a:srgbClr val="003300"/>
                </a:solidFill>
              </a:rPr>
              <a:t>Click the Import down and select Download Template </a:t>
            </a:r>
            <a:endParaRPr lang="en-US" sz="2400" dirty="0">
              <a:solidFill>
                <a:srgbClr val="003300"/>
              </a:solidFill>
            </a:endParaRPr>
          </a:p>
        </p:txBody>
      </p:sp>
      <p:pic>
        <p:nvPicPr>
          <p:cNvPr id="3" name="Picture 2"/>
          <p:cNvPicPr>
            <a:picLocks noChangeAspect="1"/>
          </p:cNvPicPr>
          <p:nvPr/>
        </p:nvPicPr>
        <p:blipFill rotWithShape="1">
          <a:blip r:embed="rId2"/>
          <a:srcRect l="552" t="12902" r="4442" b="18312"/>
          <a:stretch/>
        </p:blipFill>
        <p:spPr>
          <a:xfrm>
            <a:off x="182880" y="1663548"/>
            <a:ext cx="8778240" cy="3575072"/>
          </a:xfrm>
          <a:prstGeom prst="rect">
            <a:avLst/>
          </a:prstGeom>
        </p:spPr>
      </p:pic>
      <p:sp>
        <p:nvSpPr>
          <p:cNvPr id="6" name="Rectangle 5"/>
          <p:cNvSpPr/>
          <p:nvPr/>
        </p:nvSpPr>
        <p:spPr>
          <a:xfrm>
            <a:off x="5863652" y="2661785"/>
            <a:ext cx="1749004" cy="4559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6951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b="1" dirty="0" smtClean="0">
                <a:solidFill>
                  <a:srgbClr val="003300"/>
                </a:solidFill>
              </a:rPr>
              <a:t>Enter 5 Items in DI Spreadsheet &amp; Save Excel File to </a:t>
            </a:r>
            <a:r>
              <a:rPr lang="en-US" sz="2400" b="1" dirty="0">
                <a:solidFill>
                  <a:srgbClr val="003300"/>
                </a:solidFill>
              </a:rPr>
              <a:t>D</a:t>
            </a:r>
            <a:r>
              <a:rPr lang="en-US" sz="2400" b="1" dirty="0" smtClean="0">
                <a:solidFill>
                  <a:srgbClr val="003300"/>
                </a:solidFill>
              </a:rPr>
              <a:t>esktop</a:t>
            </a:r>
            <a:endParaRPr lang="en-US" sz="2400" dirty="0">
              <a:solidFill>
                <a:srgbClr val="003300"/>
              </a:solidFill>
            </a:endParaRPr>
          </a:p>
        </p:txBody>
      </p:sp>
      <p:pic>
        <p:nvPicPr>
          <p:cNvPr id="5" name="Picture 4"/>
          <p:cNvPicPr>
            <a:picLocks noChangeAspect="1"/>
          </p:cNvPicPr>
          <p:nvPr/>
        </p:nvPicPr>
        <p:blipFill>
          <a:blip r:embed="rId2"/>
          <a:stretch>
            <a:fillRect/>
          </a:stretch>
        </p:blipFill>
        <p:spPr>
          <a:xfrm>
            <a:off x="182880" y="1849281"/>
            <a:ext cx="8778240" cy="2724114"/>
          </a:xfrm>
          <a:prstGeom prst="rect">
            <a:avLst/>
          </a:prstGeom>
        </p:spPr>
      </p:pic>
    </p:spTree>
    <p:extLst>
      <p:ext uri="{BB962C8B-B14F-4D97-AF65-F5344CB8AC3E}">
        <p14:creationId xmlns:p14="http://schemas.microsoft.com/office/powerpoint/2010/main" val="35276474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b="1" dirty="0">
                <a:solidFill>
                  <a:srgbClr val="003300"/>
                </a:solidFill>
              </a:rPr>
              <a:t>Click “Upload Spreadsheet” button and</a:t>
            </a:r>
            <a:r>
              <a:rPr lang="en-US" sz="2400" b="1" dirty="0" smtClean="0">
                <a:solidFill>
                  <a:srgbClr val="003300"/>
                </a:solidFill>
              </a:rPr>
              <a:t/>
            </a:r>
            <a:br>
              <a:rPr lang="en-US" sz="2400" b="1" dirty="0" smtClean="0">
                <a:solidFill>
                  <a:srgbClr val="003300"/>
                </a:solidFill>
              </a:rPr>
            </a:br>
            <a:r>
              <a:rPr lang="en-US" sz="2400" b="1" dirty="0" smtClean="0">
                <a:solidFill>
                  <a:srgbClr val="003300"/>
                </a:solidFill>
              </a:rPr>
              <a:t>Search Desktop for DI Spreadsheet by “File name” in pop-up</a:t>
            </a:r>
            <a:endParaRPr lang="en-US" sz="2400" dirty="0">
              <a:solidFill>
                <a:srgbClr val="003300"/>
              </a:solidFill>
            </a:endParaRPr>
          </a:p>
        </p:txBody>
      </p:sp>
      <p:pic>
        <p:nvPicPr>
          <p:cNvPr id="5" name="Picture 4"/>
          <p:cNvPicPr>
            <a:picLocks noChangeAspect="1"/>
          </p:cNvPicPr>
          <p:nvPr/>
        </p:nvPicPr>
        <p:blipFill rotWithShape="1">
          <a:blip r:embed="rId3"/>
          <a:srcRect l="552" t="12902" r="4442" b="18312"/>
          <a:stretch/>
        </p:blipFill>
        <p:spPr>
          <a:xfrm>
            <a:off x="182880" y="1663548"/>
            <a:ext cx="8778240" cy="3575072"/>
          </a:xfrm>
          <a:prstGeom prst="rect">
            <a:avLst/>
          </a:prstGeom>
        </p:spPr>
      </p:pic>
      <p:sp>
        <p:nvSpPr>
          <p:cNvPr id="6" name="Rectangle 5"/>
          <p:cNvSpPr/>
          <p:nvPr/>
        </p:nvSpPr>
        <p:spPr>
          <a:xfrm>
            <a:off x="5863652" y="2937210"/>
            <a:ext cx="1749004" cy="4559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1988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253388" y="1417638"/>
            <a:ext cx="8714342" cy="3992517"/>
          </a:xfrm>
        </p:spPr>
        <p:txBody>
          <a:bodyPr/>
          <a:lstStyle/>
          <a:p>
            <a:pPr marL="0" indent="0" algn="ctr">
              <a:buNone/>
            </a:pPr>
            <a:r>
              <a:rPr lang="en-US" sz="3000" b="1" dirty="0" smtClean="0">
                <a:solidFill>
                  <a:srgbClr val="0070C0"/>
                </a:solidFill>
              </a:rPr>
              <a:t>Step 1: The Joint </a:t>
            </a:r>
            <a:r>
              <a:rPr lang="en-US" sz="3000" b="1" dirty="0" smtClean="0">
                <a:solidFill>
                  <a:srgbClr val="0070C0"/>
                </a:solidFill>
              </a:rPr>
              <a:t>PDA (1/4):</a:t>
            </a:r>
            <a:endParaRPr lang="en-US" sz="3000" b="1" dirty="0" smtClean="0">
              <a:solidFill>
                <a:srgbClr val="0070C0"/>
              </a:solidFill>
            </a:endParaRPr>
          </a:p>
          <a:p>
            <a:pPr marL="0" indent="0">
              <a:buNone/>
            </a:pPr>
            <a:endParaRPr lang="en-US" sz="800" dirty="0" smtClean="0">
              <a:solidFill>
                <a:schemeClr val="tx2"/>
              </a:solidFill>
            </a:endParaRPr>
          </a:p>
          <a:p>
            <a:pPr>
              <a:buFontTx/>
              <a:buChar char="-"/>
            </a:pPr>
            <a:r>
              <a:rPr lang="en-US" sz="2400" dirty="0" smtClean="0">
                <a:solidFill>
                  <a:schemeClr val="tx2"/>
                </a:solidFill>
              </a:rPr>
              <a:t>First step in the Presidential declaration </a:t>
            </a:r>
            <a:r>
              <a:rPr lang="en-US" sz="2400" dirty="0" smtClean="0">
                <a:solidFill>
                  <a:schemeClr val="tx2"/>
                </a:solidFill>
              </a:rPr>
              <a:t>process</a:t>
            </a:r>
            <a:endParaRPr lang="en-US" sz="2400" dirty="0" smtClean="0">
              <a:solidFill>
                <a:schemeClr val="tx2"/>
              </a:solidFill>
            </a:endParaRPr>
          </a:p>
          <a:p>
            <a:pPr>
              <a:buFontTx/>
              <a:buChar char="-"/>
            </a:pPr>
            <a:r>
              <a:rPr lang="en-US" sz="2400" dirty="0" smtClean="0">
                <a:solidFill>
                  <a:schemeClr val="tx2"/>
                </a:solidFill>
              </a:rPr>
              <a:t>FEMA/Applicant/Recipient work together to verify </a:t>
            </a:r>
            <a:r>
              <a:rPr lang="en-US" sz="2400" dirty="0" smtClean="0">
                <a:solidFill>
                  <a:schemeClr val="tx2"/>
                </a:solidFill>
              </a:rPr>
              <a:t>damage</a:t>
            </a:r>
            <a:endParaRPr lang="en-US" sz="2400" dirty="0" smtClean="0">
              <a:solidFill>
                <a:schemeClr val="tx2"/>
              </a:solidFill>
            </a:endParaRPr>
          </a:p>
          <a:p>
            <a:pPr>
              <a:buFontTx/>
              <a:buChar char="-"/>
            </a:pPr>
            <a:r>
              <a:rPr lang="en-US" sz="2400" dirty="0" smtClean="0">
                <a:solidFill>
                  <a:schemeClr val="tx2"/>
                </a:solidFill>
              </a:rPr>
              <a:t>FEMA Damage Assessment Teams are specialized to the </a:t>
            </a:r>
            <a:r>
              <a:rPr lang="en-US" sz="2400" dirty="0" smtClean="0">
                <a:solidFill>
                  <a:schemeClr val="tx2"/>
                </a:solidFill>
              </a:rPr>
              <a:t>task</a:t>
            </a:r>
            <a:endParaRPr lang="en-US" sz="2400" dirty="0" smtClean="0">
              <a:solidFill>
                <a:schemeClr val="tx2"/>
              </a:solidFill>
            </a:endParaRPr>
          </a:p>
          <a:p>
            <a:pPr>
              <a:buFontTx/>
              <a:buChar char="-"/>
            </a:pPr>
            <a:r>
              <a:rPr lang="en-US" sz="2400" dirty="0" smtClean="0">
                <a:solidFill>
                  <a:schemeClr val="tx2"/>
                </a:solidFill>
              </a:rPr>
              <a:t>Fast Paced/Preliminary: PDA Teams do not inspect 100% of </a:t>
            </a:r>
            <a:r>
              <a:rPr lang="en-US" sz="2400" dirty="0" smtClean="0">
                <a:solidFill>
                  <a:schemeClr val="tx2"/>
                </a:solidFill>
              </a:rPr>
              <a:t>damages</a:t>
            </a:r>
            <a:endParaRPr lang="en-US" sz="2400" dirty="0" smtClean="0">
              <a:solidFill>
                <a:schemeClr val="tx2"/>
              </a:solidFill>
            </a:endParaRPr>
          </a:p>
          <a:p>
            <a:pPr>
              <a:buFontTx/>
              <a:buChar char="-"/>
            </a:pPr>
            <a:r>
              <a:rPr lang="en-US" sz="2400" dirty="0" smtClean="0">
                <a:solidFill>
                  <a:schemeClr val="tx2"/>
                </a:solidFill>
              </a:rPr>
              <a:t>Applicants should target their most significant damages in assessment </a:t>
            </a:r>
            <a:r>
              <a:rPr lang="en-US" sz="2400" dirty="0" smtClean="0">
                <a:solidFill>
                  <a:schemeClr val="tx2"/>
                </a:solidFill>
              </a:rPr>
              <a:t>planning</a:t>
            </a:r>
            <a:endParaRPr lang="en-US" sz="2400" dirty="0" smtClean="0">
              <a:solidFill>
                <a:schemeClr val="tx2"/>
              </a:solidFill>
            </a:endParaRPr>
          </a:p>
        </p:txBody>
      </p:sp>
    </p:spTree>
    <p:extLst>
      <p:ext uri="{BB962C8B-B14F-4D97-AF65-F5344CB8AC3E}">
        <p14:creationId xmlns:p14="http://schemas.microsoft.com/office/powerpoint/2010/main" val="4137826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b="1" dirty="0">
                <a:solidFill>
                  <a:srgbClr val="003300"/>
                </a:solidFill>
              </a:rPr>
              <a:t>Click “Upload Spreadsheet” button and</a:t>
            </a:r>
            <a:r>
              <a:rPr lang="en-US" sz="2400" b="1" dirty="0" smtClean="0">
                <a:solidFill>
                  <a:srgbClr val="003300"/>
                </a:solidFill>
              </a:rPr>
              <a:t/>
            </a:r>
            <a:br>
              <a:rPr lang="en-US" sz="2400" b="1" dirty="0" smtClean="0">
                <a:solidFill>
                  <a:srgbClr val="003300"/>
                </a:solidFill>
              </a:rPr>
            </a:br>
            <a:r>
              <a:rPr lang="en-US" sz="2400" b="1" dirty="0" smtClean="0">
                <a:solidFill>
                  <a:srgbClr val="003300"/>
                </a:solidFill>
              </a:rPr>
              <a:t>Search Desktop for DI Spreadsheet by “File name” in pop-up</a:t>
            </a:r>
            <a:endParaRPr lang="en-US" sz="2400" dirty="0">
              <a:solidFill>
                <a:srgbClr val="003300"/>
              </a:solidFill>
            </a:endParaRPr>
          </a:p>
        </p:txBody>
      </p:sp>
      <p:pic>
        <p:nvPicPr>
          <p:cNvPr id="5" name="Picture 4"/>
          <p:cNvPicPr>
            <a:picLocks noChangeAspect="1"/>
          </p:cNvPicPr>
          <p:nvPr/>
        </p:nvPicPr>
        <p:blipFill rotWithShape="1">
          <a:blip r:embed="rId3"/>
          <a:srcRect l="552" t="12902" r="4442" b="18312"/>
          <a:stretch/>
        </p:blipFill>
        <p:spPr>
          <a:xfrm>
            <a:off x="182880" y="1663548"/>
            <a:ext cx="8778240" cy="3575072"/>
          </a:xfrm>
          <a:prstGeom prst="rect">
            <a:avLst/>
          </a:prstGeom>
        </p:spPr>
      </p:pic>
      <p:sp>
        <p:nvSpPr>
          <p:cNvPr id="6" name="Rectangle 5"/>
          <p:cNvSpPr/>
          <p:nvPr/>
        </p:nvSpPr>
        <p:spPr>
          <a:xfrm>
            <a:off x="5863652" y="2937210"/>
            <a:ext cx="1749004" cy="4559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853368" y="3712684"/>
            <a:ext cx="3877937" cy="290845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2963536" y="3801946"/>
            <a:ext cx="3657600" cy="2710336"/>
          </a:xfrm>
          <a:prstGeom prst="rect">
            <a:avLst/>
          </a:prstGeom>
          <a:effectLst>
            <a:innerShdw blurRad="139700">
              <a:srgbClr val="003300"/>
            </a:innerShdw>
          </a:effectLst>
        </p:spPr>
      </p:pic>
    </p:spTree>
    <p:extLst>
      <p:ext uri="{BB962C8B-B14F-4D97-AF65-F5344CB8AC3E}">
        <p14:creationId xmlns:p14="http://schemas.microsoft.com/office/powerpoint/2010/main" val="2596980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38" y="0"/>
            <a:ext cx="8229600" cy="1143000"/>
          </a:xfrm>
        </p:spPr>
        <p:txBody>
          <a:bodyPr/>
          <a:lstStyle/>
          <a:p>
            <a:r>
              <a:rPr lang="en-US" sz="2400" b="1" dirty="0" smtClean="0">
                <a:solidFill>
                  <a:srgbClr val="003300"/>
                </a:solidFill>
              </a:rPr>
              <a:t>“Uploading…” Screen</a:t>
            </a:r>
            <a:endParaRPr lang="en-US" sz="2400" dirty="0">
              <a:solidFill>
                <a:srgbClr val="003300"/>
              </a:solidFill>
            </a:endParaRPr>
          </a:p>
        </p:txBody>
      </p:sp>
      <p:pic>
        <p:nvPicPr>
          <p:cNvPr id="4" name="Picture 3"/>
          <p:cNvPicPr>
            <a:picLocks noChangeAspect="1"/>
          </p:cNvPicPr>
          <p:nvPr/>
        </p:nvPicPr>
        <p:blipFill rotWithShape="1">
          <a:blip r:embed="rId3"/>
          <a:srcRect t="9117" r="1084" b="6106"/>
          <a:stretch/>
        </p:blipFill>
        <p:spPr>
          <a:xfrm>
            <a:off x="173818" y="1299992"/>
            <a:ext cx="8778240" cy="4229846"/>
          </a:xfrm>
          <a:prstGeom prst="rect">
            <a:avLst/>
          </a:prstGeom>
        </p:spPr>
      </p:pic>
    </p:spTree>
    <p:extLst>
      <p:ext uri="{BB962C8B-B14F-4D97-AF65-F5344CB8AC3E}">
        <p14:creationId xmlns:p14="http://schemas.microsoft.com/office/powerpoint/2010/main" val="42149648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30"/>
            <a:ext cx="8229600" cy="1143000"/>
          </a:xfrm>
        </p:spPr>
        <p:txBody>
          <a:bodyPr/>
          <a:lstStyle/>
          <a:p>
            <a:r>
              <a:rPr lang="en-US" sz="2400" b="1" dirty="0" smtClean="0">
                <a:solidFill>
                  <a:srgbClr val="003300"/>
                </a:solidFill>
              </a:rPr>
              <a:t>Click green “Commit Import” button</a:t>
            </a:r>
            <a:endParaRPr lang="en-US" sz="2400" dirty="0">
              <a:solidFill>
                <a:srgbClr val="003300"/>
              </a:solidFill>
            </a:endParaRPr>
          </a:p>
        </p:txBody>
      </p:sp>
      <p:pic>
        <p:nvPicPr>
          <p:cNvPr id="4" name="Picture 3"/>
          <p:cNvPicPr>
            <a:picLocks noChangeAspect="1"/>
          </p:cNvPicPr>
          <p:nvPr/>
        </p:nvPicPr>
        <p:blipFill rotWithShape="1">
          <a:blip r:embed="rId2"/>
          <a:srcRect t="8873" r="3814" b="4624"/>
          <a:stretch/>
        </p:blipFill>
        <p:spPr>
          <a:xfrm>
            <a:off x="182880" y="1112704"/>
            <a:ext cx="8778240" cy="4438558"/>
          </a:xfrm>
          <a:prstGeom prst="rect">
            <a:avLst/>
          </a:prstGeom>
        </p:spPr>
      </p:pic>
      <p:sp>
        <p:nvSpPr>
          <p:cNvPr id="5" name="Rectangle 4"/>
          <p:cNvSpPr/>
          <p:nvPr/>
        </p:nvSpPr>
        <p:spPr>
          <a:xfrm>
            <a:off x="7414351" y="2908450"/>
            <a:ext cx="1557785" cy="39661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7383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400" b="1" dirty="0">
                <a:solidFill>
                  <a:srgbClr val="003300"/>
                </a:solidFill>
              </a:rPr>
              <a:t>Click “Commit </a:t>
            </a:r>
            <a:r>
              <a:rPr lang="en-US" sz="2400" b="1" dirty="0" smtClean="0">
                <a:solidFill>
                  <a:srgbClr val="003300"/>
                </a:solidFill>
              </a:rPr>
              <a:t>Import</a:t>
            </a:r>
            <a:r>
              <a:rPr lang="en-US" sz="2400" b="1" dirty="0">
                <a:solidFill>
                  <a:srgbClr val="003300"/>
                </a:solidFill>
              </a:rPr>
              <a:t>” </a:t>
            </a:r>
            <a:r>
              <a:rPr lang="en-US" sz="2400" b="1" dirty="0" smtClean="0">
                <a:solidFill>
                  <a:srgbClr val="003300"/>
                </a:solidFill>
              </a:rPr>
              <a:t>button in pop-up box</a:t>
            </a:r>
            <a:endParaRPr lang="en-US" sz="2400" dirty="0">
              <a:solidFill>
                <a:srgbClr val="003300"/>
              </a:solidFill>
            </a:endParaRPr>
          </a:p>
        </p:txBody>
      </p:sp>
      <p:pic>
        <p:nvPicPr>
          <p:cNvPr id="5" name="Picture 4"/>
          <p:cNvPicPr>
            <a:picLocks noChangeAspect="1"/>
          </p:cNvPicPr>
          <p:nvPr/>
        </p:nvPicPr>
        <p:blipFill rotWithShape="1">
          <a:blip r:embed="rId2"/>
          <a:srcRect l="3374" t="9180" r="4337" b="5531"/>
          <a:stretch/>
        </p:blipFill>
        <p:spPr>
          <a:xfrm>
            <a:off x="182880" y="1057621"/>
            <a:ext cx="8778240" cy="4561018"/>
          </a:xfrm>
          <a:prstGeom prst="rect">
            <a:avLst/>
          </a:prstGeom>
        </p:spPr>
      </p:pic>
      <p:sp>
        <p:nvSpPr>
          <p:cNvPr id="4" name="Rectangle 3"/>
          <p:cNvSpPr/>
          <p:nvPr/>
        </p:nvSpPr>
        <p:spPr>
          <a:xfrm>
            <a:off x="4783999" y="2551620"/>
            <a:ext cx="1010873" cy="43395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07060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128" y="0"/>
            <a:ext cx="9122872" cy="1143000"/>
          </a:xfrm>
        </p:spPr>
        <p:txBody>
          <a:bodyPr/>
          <a:lstStyle/>
          <a:p>
            <a:r>
              <a:rPr lang="en-US" sz="2400" b="1" dirty="0" smtClean="0">
                <a:solidFill>
                  <a:srgbClr val="003300"/>
                </a:solidFill>
              </a:rPr>
              <a:t>Your “Imported Damage Inventory” will appear in the list</a:t>
            </a:r>
            <a:endParaRPr lang="en-US" sz="2400" dirty="0">
              <a:solidFill>
                <a:srgbClr val="003300"/>
              </a:solidFill>
            </a:endParaRPr>
          </a:p>
        </p:txBody>
      </p:sp>
      <p:pic>
        <p:nvPicPr>
          <p:cNvPr id="5" name="Picture 4"/>
          <p:cNvPicPr>
            <a:picLocks noChangeAspect="1"/>
          </p:cNvPicPr>
          <p:nvPr/>
        </p:nvPicPr>
        <p:blipFill rotWithShape="1">
          <a:blip r:embed="rId2"/>
          <a:srcRect l="735" t="9050" r="1086" b="9545"/>
          <a:stretch/>
        </p:blipFill>
        <p:spPr>
          <a:xfrm>
            <a:off x="193444" y="1410159"/>
            <a:ext cx="8778240" cy="4092193"/>
          </a:xfrm>
          <a:prstGeom prst="rect">
            <a:avLst/>
          </a:prstGeom>
        </p:spPr>
      </p:pic>
    </p:spTree>
    <p:extLst>
      <p:ext uri="{BB962C8B-B14F-4D97-AF65-F5344CB8AC3E}">
        <p14:creationId xmlns:p14="http://schemas.microsoft.com/office/powerpoint/2010/main" val="158548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b="1" dirty="0" smtClean="0">
                <a:solidFill>
                  <a:srgbClr val="003300"/>
                </a:solidFill>
              </a:rPr>
              <a:t>To Edit/Remove/Add Damages go back to “My Organization” click “Event </a:t>
            </a:r>
            <a:r>
              <a:rPr lang="en-US" sz="2400" b="1" dirty="0">
                <a:solidFill>
                  <a:srgbClr val="003300"/>
                </a:solidFill>
              </a:rPr>
              <a:t>PA Requests</a:t>
            </a:r>
            <a:r>
              <a:rPr lang="en-US" sz="2400" b="1" dirty="0" smtClean="0">
                <a:solidFill>
                  <a:srgbClr val="003300"/>
                </a:solidFill>
              </a:rPr>
              <a:t>” select CO-EOC magnifying glass</a:t>
            </a:r>
            <a:endParaRPr lang="en-US" sz="2400" dirty="0">
              <a:solidFill>
                <a:srgbClr val="003300"/>
              </a:solidFill>
            </a:endParaRPr>
          </a:p>
        </p:txBody>
      </p:sp>
      <p:pic>
        <p:nvPicPr>
          <p:cNvPr id="5" name="Picture 4"/>
          <p:cNvPicPr>
            <a:picLocks noChangeAspect="1"/>
          </p:cNvPicPr>
          <p:nvPr/>
        </p:nvPicPr>
        <p:blipFill rotWithShape="1">
          <a:blip r:embed="rId2"/>
          <a:srcRect l="842" t="8988" r="964" b="13651"/>
          <a:stretch/>
        </p:blipFill>
        <p:spPr>
          <a:xfrm>
            <a:off x="182880" y="1542361"/>
            <a:ext cx="8778240" cy="3888275"/>
          </a:xfrm>
          <a:prstGeom prst="rect">
            <a:avLst/>
          </a:prstGeom>
        </p:spPr>
      </p:pic>
    </p:spTree>
    <p:extLst>
      <p:ext uri="{BB962C8B-B14F-4D97-AF65-F5344CB8AC3E}">
        <p14:creationId xmlns:p14="http://schemas.microsoft.com/office/powerpoint/2010/main" val="138588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5577"/>
            <a:ext cx="8229600" cy="1143000"/>
          </a:xfrm>
        </p:spPr>
        <p:txBody>
          <a:bodyPr/>
          <a:lstStyle/>
          <a:p>
            <a:r>
              <a:rPr lang="en-US" sz="2400" b="1" dirty="0" smtClean="0">
                <a:solidFill>
                  <a:srgbClr val="C00000"/>
                </a:solidFill>
              </a:rPr>
              <a:t>Scroll down under the “Event PA Requests Profile”</a:t>
            </a:r>
            <a:endParaRPr lang="en-US" sz="2400" dirty="0"/>
          </a:p>
        </p:txBody>
      </p:sp>
      <p:pic>
        <p:nvPicPr>
          <p:cNvPr id="3" name="Picture 2"/>
          <p:cNvPicPr>
            <a:picLocks noChangeAspect="1"/>
          </p:cNvPicPr>
          <p:nvPr/>
        </p:nvPicPr>
        <p:blipFill rotWithShape="1">
          <a:blip r:embed="rId2"/>
          <a:srcRect l="965" t="8747" r="2047" b="10463"/>
          <a:stretch/>
        </p:blipFill>
        <p:spPr>
          <a:xfrm>
            <a:off x="182879" y="1344679"/>
            <a:ext cx="8778240" cy="4111052"/>
          </a:xfrm>
          <a:prstGeom prst="rect">
            <a:avLst/>
          </a:prstGeom>
        </p:spPr>
      </p:pic>
    </p:spTree>
    <p:extLst>
      <p:ext uri="{BB962C8B-B14F-4D97-AF65-F5344CB8AC3E}">
        <p14:creationId xmlns:p14="http://schemas.microsoft.com/office/powerpoint/2010/main" val="306255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b="1" dirty="0" smtClean="0">
                <a:solidFill>
                  <a:srgbClr val="C00000"/>
                </a:solidFill>
              </a:rPr>
              <a:t>Click “Manage” button to the right of “Damage Inventory” bar</a:t>
            </a:r>
            <a:endParaRPr lang="en-US" sz="2400" dirty="0"/>
          </a:p>
        </p:txBody>
      </p:sp>
      <p:pic>
        <p:nvPicPr>
          <p:cNvPr id="5" name="Picture 4"/>
          <p:cNvPicPr>
            <a:picLocks noChangeAspect="1"/>
          </p:cNvPicPr>
          <p:nvPr/>
        </p:nvPicPr>
        <p:blipFill>
          <a:blip r:embed="rId2"/>
          <a:stretch>
            <a:fillRect/>
          </a:stretch>
        </p:blipFill>
        <p:spPr>
          <a:xfrm>
            <a:off x="0" y="556260"/>
            <a:ext cx="9162878" cy="5128260"/>
          </a:xfrm>
          <a:prstGeom prst="rect">
            <a:avLst/>
          </a:prstGeom>
        </p:spPr>
      </p:pic>
    </p:spTree>
    <p:extLst>
      <p:ext uri="{BB962C8B-B14F-4D97-AF65-F5344CB8AC3E}">
        <p14:creationId xmlns:p14="http://schemas.microsoft.com/office/powerpoint/2010/main" val="421042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3999" cy="1143000"/>
          </a:xfrm>
        </p:spPr>
        <p:txBody>
          <a:bodyPr/>
          <a:lstStyle/>
          <a:p>
            <a:r>
              <a:rPr lang="en-US" sz="2400" b="1" dirty="0">
                <a:solidFill>
                  <a:srgbClr val="003300"/>
                </a:solidFill>
              </a:rPr>
              <a:t>Review y</a:t>
            </a:r>
            <a:r>
              <a:rPr lang="en-US" sz="2400" b="1" dirty="0" smtClean="0">
                <a:solidFill>
                  <a:srgbClr val="003300"/>
                </a:solidFill>
              </a:rPr>
              <a:t>our uploaded Damage </a:t>
            </a:r>
            <a:r>
              <a:rPr lang="en-US" sz="2400" b="1" dirty="0">
                <a:solidFill>
                  <a:srgbClr val="003300"/>
                </a:solidFill>
              </a:rPr>
              <a:t>Inventory </a:t>
            </a:r>
            <a:r>
              <a:rPr lang="en-US" sz="2400" b="1" dirty="0" smtClean="0">
                <a:solidFill>
                  <a:srgbClr val="003300"/>
                </a:solidFill>
              </a:rPr>
              <a:t>Items &amp; utilize white “Add Damage” button to create 1 additional item on your own</a:t>
            </a:r>
            <a:endParaRPr lang="en-US" sz="2400" dirty="0">
              <a:solidFill>
                <a:srgbClr val="003300"/>
              </a:solidFill>
            </a:endParaRPr>
          </a:p>
        </p:txBody>
      </p:sp>
      <p:pic>
        <p:nvPicPr>
          <p:cNvPr id="4" name="Picture 3"/>
          <p:cNvPicPr>
            <a:picLocks noChangeAspect="1"/>
          </p:cNvPicPr>
          <p:nvPr/>
        </p:nvPicPr>
        <p:blipFill rotWithShape="1">
          <a:blip r:embed="rId2"/>
          <a:srcRect l="845" t="9012" r="2410" b="5915"/>
          <a:stretch/>
        </p:blipFill>
        <p:spPr>
          <a:xfrm>
            <a:off x="182879" y="1277957"/>
            <a:ext cx="8778240" cy="4339926"/>
          </a:xfrm>
          <a:prstGeom prst="rect">
            <a:avLst/>
          </a:prstGeom>
        </p:spPr>
      </p:pic>
    </p:spTree>
    <p:extLst>
      <p:ext uri="{BB962C8B-B14F-4D97-AF65-F5344CB8AC3E}">
        <p14:creationId xmlns:p14="http://schemas.microsoft.com/office/powerpoint/2010/main" val="19121546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5254"/>
            <a:ext cx="9144000" cy="762000"/>
          </a:xfrm>
        </p:spPr>
        <p:txBody>
          <a:bodyPr/>
          <a:lstStyle/>
          <a:p>
            <a:r>
              <a:rPr lang="en-US" sz="2400" b="1" dirty="0" smtClean="0">
                <a:solidFill>
                  <a:srgbClr val="003300"/>
                </a:solidFill>
              </a:rPr>
              <a:t>Once Damage Inventory exercise is complete, go ahead </a:t>
            </a:r>
            <a:br>
              <a:rPr lang="en-US" sz="2400" b="1" dirty="0" smtClean="0">
                <a:solidFill>
                  <a:srgbClr val="003300"/>
                </a:solidFill>
              </a:rPr>
            </a:br>
            <a:r>
              <a:rPr lang="en-US" sz="2400" b="1" dirty="0" smtClean="0">
                <a:solidFill>
                  <a:srgbClr val="003300"/>
                </a:solidFill>
              </a:rPr>
              <a:t>and sign out of your new Demo Grants Portal Account</a:t>
            </a:r>
            <a:endParaRPr lang="en-US" sz="2400" b="1" dirty="0">
              <a:solidFill>
                <a:srgbClr val="003300"/>
              </a:solidFill>
            </a:endParaRPr>
          </a:p>
        </p:txBody>
      </p:sp>
      <p:pic>
        <p:nvPicPr>
          <p:cNvPr id="4" name="Content Placeholder 3"/>
          <p:cNvPicPr>
            <a:picLocks noGrp="1" noChangeAspect="1"/>
          </p:cNvPicPr>
          <p:nvPr>
            <p:ph idx="1"/>
          </p:nvPr>
        </p:nvPicPr>
        <p:blipFill rotWithShape="1">
          <a:blip r:embed="rId3"/>
          <a:srcRect l="842" t="8973" r="964" b="7389"/>
          <a:stretch/>
        </p:blipFill>
        <p:spPr>
          <a:xfrm>
            <a:off x="77118" y="1333039"/>
            <a:ext cx="8978748" cy="4206083"/>
          </a:xfrm>
          <a:prstGeom prst="rect">
            <a:avLst/>
          </a:prstGeom>
        </p:spPr>
      </p:pic>
      <p:sp>
        <p:nvSpPr>
          <p:cNvPr id="6" name="Rectangle 5"/>
          <p:cNvSpPr/>
          <p:nvPr/>
        </p:nvSpPr>
        <p:spPr>
          <a:xfrm>
            <a:off x="7626351" y="2419418"/>
            <a:ext cx="1010873" cy="43395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1038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0070C0"/>
                </a:solidFill>
              </a:rPr>
              <a:t>Step 1: </a:t>
            </a:r>
            <a:r>
              <a:rPr lang="en-US" sz="3000" b="1" dirty="0" smtClean="0">
                <a:solidFill>
                  <a:srgbClr val="0070C0"/>
                </a:solidFill>
              </a:rPr>
              <a:t>The Joint PDA (2/4):</a:t>
            </a:r>
            <a:endParaRPr lang="en-US" sz="3000" b="1" dirty="0" smtClean="0">
              <a:solidFill>
                <a:srgbClr val="0070C0"/>
              </a:solidFill>
            </a:endParaRPr>
          </a:p>
          <a:p>
            <a:pPr marL="0" indent="0">
              <a:buNone/>
            </a:pPr>
            <a:endParaRPr lang="en-US" sz="800" dirty="0" smtClean="0">
              <a:solidFill>
                <a:schemeClr val="tx2"/>
              </a:solidFill>
            </a:endParaRPr>
          </a:p>
          <a:p>
            <a:pPr marL="0" indent="0" algn="ctr">
              <a:buNone/>
            </a:pPr>
            <a:r>
              <a:rPr lang="en-US" sz="2400" b="1" dirty="0" smtClean="0">
                <a:solidFill>
                  <a:schemeClr val="tx2"/>
                </a:solidFill>
              </a:rPr>
              <a:t>PRELIMINARY DAMAGE ASSESSMENT VIDEO:</a:t>
            </a:r>
          </a:p>
          <a:p>
            <a:pPr marL="0" indent="0" algn="ctr">
              <a:buNone/>
            </a:pPr>
            <a:r>
              <a:rPr lang="en-US" sz="2400" b="1" dirty="0" smtClean="0">
                <a:solidFill>
                  <a:schemeClr val="tx2"/>
                </a:solidFill>
                <a:hlinkClick r:id="rId3"/>
              </a:rPr>
              <a:t>https</a:t>
            </a:r>
            <a:r>
              <a:rPr lang="en-US" sz="2400" b="1" dirty="0">
                <a:solidFill>
                  <a:schemeClr val="tx2"/>
                </a:solidFill>
                <a:hlinkClick r:id="rId3"/>
              </a:rPr>
              <a:t>://</a:t>
            </a:r>
            <a:r>
              <a:rPr lang="en-US" sz="2400" b="1" dirty="0" smtClean="0">
                <a:solidFill>
                  <a:schemeClr val="tx2"/>
                </a:solidFill>
                <a:hlinkClick r:id="rId3"/>
              </a:rPr>
              <a:t>www.youtube.com/watch?v=Lad02ENb44o</a:t>
            </a:r>
            <a:endParaRPr lang="en-US" sz="2400" b="1" dirty="0">
              <a:solidFill>
                <a:schemeClr val="tx2"/>
              </a:solidFill>
            </a:endParaRPr>
          </a:p>
          <a:p>
            <a:pPr marL="0" indent="0" algn="ctr">
              <a:buNone/>
            </a:pPr>
            <a:endParaRPr lang="en-US" sz="2000" b="1" dirty="0" smtClean="0">
              <a:solidFill>
                <a:schemeClr val="tx2"/>
              </a:solidFill>
            </a:endParaRPr>
          </a:p>
          <a:p>
            <a:pPr marL="0" indent="0" algn="ctr">
              <a:buNone/>
            </a:pPr>
            <a:endParaRPr lang="en-US" sz="2000" b="1"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0232" y="3863181"/>
            <a:ext cx="3893820" cy="2594610"/>
          </a:xfrm>
          <a:prstGeom prst="rect">
            <a:avLst/>
          </a:prstGeom>
        </p:spPr>
      </p:pic>
    </p:spTree>
    <p:extLst>
      <p:ext uri="{BB962C8B-B14F-4D97-AF65-F5344CB8AC3E}">
        <p14:creationId xmlns:p14="http://schemas.microsoft.com/office/powerpoint/2010/main" val="20714652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Step 9: The Recovery Scoping Meeting</a:t>
            </a:r>
          </a:p>
          <a:p>
            <a:pPr marL="0" indent="0" algn="ctr">
              <a:buNone/>
            </a:pPr>
            <a:endParaRPr lang="en-US" sz="1000" b="1" dirty="0">
              <a:solidFill>
                <a:srgbClr val="C00000"/>
              </a:solidFill>
            </a:endParaRPr>
          </a:p>
          <a:p>
            <a:pPr marL="0" lvl="0" indent="0" algn="ctr">
              <a:buNone/>
            </a:pPr>
            <a:r>
              <a:rPr lang="en-US" sz="2800" b="1" dirty="0" smtClean="0">
                <a:solidFill>
                  <a:srgbClr val="000000"/>
                </a:solidFill>
              </a:rPr>
              <a:t>RECOVERY SCOPING MEETING VIDEO</a:t>
            </a:r>
          </a:p>
          <a:p>
            <a:pPr marL="0" lvl="0" indent="0" algn="ctr">
              <a:buNone/>
            </a:pPr>
            <a:r>
              <a:rPr lang="en-US" sz="2800" dirty="0">
                <a:solidFill>
                  <a:srgbClr val="000000"/>
                </a:solidFill>
                <a:hlinkClick r:id="rId3"/>
              </a:rPr>
              <a:t>https://</a:t>
            </a:r>
            <a:r>
              <a:rPr lang="en-US" sz="2800" dirty="0" smtClean="0">
                <a:solidFill>
                  <a:srgbClr val="000000"/>
                </a:solidFill>
                <a:hlinkClick r:id="rId3"/>
              </a:rPr>
              <a:t>www.youtube.com/watch?v=Kt0-RHwVEBU&amp;feature=youtu.be</a:t>
            </a:r>
            <a:endParaRPr lang="en-US" sz="2800" dirty="0" smtClean="0">
              <a:solidFill>
                <a:srgbClr val="000000"/>
              </a:solidFill>
            </a:endParaRPr>
          </a:p>
          <a:p>
            <a:pPr marL="0" lvl="0" indent="0" algn="ctr">
              <a:buNone/>
            </a:pPr>
            <a:endParaRPr lang="en-US" sz="2800" dirty="0">
              <a:solidFill>
                <a:srgbClr val="000000"/>
              </a:solidFill>
            </a:endParaRPr>
          </a:p>
          <a:p>
            <a:pPr marL="0" lvl="0" indent="0" algn="ctr">
              <a:buNone/>
            </a:pPr>
            <a:endParaRPr lang="en-US" sz="2800" dirty="0">
              <a:solidFill>
                <a:srgbClr val="000000"/>
              </a:solidFill>
            </a:endParaRPr>
          </a:p>
          <a:p>
            <a:pPr marL="0" indent="0" algn="ctr">
              <a:buNone/>
            </a:pPr>
            <a:endParaRPr lang="en-US" b="1" dirty="0">
              <a:solidFill>
                <a:srgbClr val="C00000"/>
              </a:solidFill>
            </a:endParaRPr>
          </a:p>
        </p:txBody>
      </p:sp>
      <p:pic>
        <p:nvPicPr>
          <p:cNvPr id="5" name="Picture 4"/>
          <p:cNvPicPr>
            <a:picLocks noChangeAspect="1"/>
          </p:cNvPicPr>
          <p:nvPr/>
        </p:nvPicPr>
        <p:blipFill>
          <a:blip r:embed="rId4"/>
          <a:stretch>
            <a:fillRect/>
          </a:stretch>
        </p:blipFill>
        <p:spPr>
          <a:xfrm>
            <a:off x="2665517" y="3927763"/>
            <a:ext cx="3836122" cy="2556164"/>
          </a:xfrm>
          <a:prstGeom prst="rect">
            <a:avLst/>
          </a:prstGeom>
        </p:spPr>
      </p:pic>
    </p:spTree>
    <p:extLst>
      <p:ext uri="{BB962C8B-B14F-4D97-AF65-F5344CB8AC3E}">
        <p14:creationId xmlns:p14="http://schemas.microsoft.com/office/powerpoint/2010/main" val="11347927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Step 8: The Recovery Scoping Meeting</a:t>
            </a:r>
          </a:p>
          <a:p>
            <a:pPr marL="0" indent="0" algn="ctr">
              <a:buNone/>
            </a:pPr>
            <a:endParaRPr lang="en-US" sz="1000" b="1" dirty="0">
              <a:solidFill>
                <a:srgbClr val="C00000"/>
              </a:solidFill>
            </a:endParaRPr>
          </a:p>
          <a:p>
            <a:pPr marL="0" lvl="0" indent="0" algn="ctr">
              <a:buNone/>
            </a:pPr>
            <a:endParaRPr lang="en-US" sz="2800" dirty="0">
              <a:solidFill>
                <a:srgbClr val="000000"/>
              </a:solidFill>
            </a:endParaRPr>
          </a:p>
          <a:p>
            <a:pPr marL="0" indent="0" algn="ctr">
              <a:buNone/>
            </a:pPr>
            <a:endParaRPr lang="en-US" b="1" dirty="0">
              <a:solidFill>
                <a:srgbClr val="C00000"/>
              </a:solidFill>
            </a:endParaRPr>
          </a:p>
        </p:txBody>
      </p:sp>
      <p:pic>
        <p:nvPicPr>
          <p:cNvPr id="6" name="Picture 5"/>
          <p:cNvPicPr>
            <a:picLocks noChangeAspect="1"/>
          </p:cNvPicPr>
          <p:nvPr/>
        </p:nvPicPr>
        <p:blipFill>
          <a:blip r:embed="rId3"/>
          <a:stretch>
            <a:fillRect/>
          </a:stretch>
        </p:blipFill>
        <p:spPr>
          <a:xfrm>
            <a:off x="457200" y="2957846"/>
            <a:ext cx="2231329" cy="1810669"/>
          </a:xfrm>
          <a:prstGeom prst="rect">
            <a:avLst/>
          </a:prstGeom>
        </p:spPr>
      </p:pic>
      <p:pic>
        <p:nvPicPr>
          <p:cNvPr id="7" name="Picture 6"/>
          <p:cNvPicPr>
            <a:picLocks noChangeAspect="1"/>
          </p:cNvPicPr>
          <p:nvPr/>
        </p:nvPicPr>
        <p:blipFill>
          <a:blip r:embed="rId4"/>
          <a:stretch>
            <a:fillRect/>
          </a:stretch>
        </p:blipFill>
        <p:spPr>
          <a:xfrm>
            <a:off x="545599" y="3479098"/>
            <a:ext cx="2054530" cy="768163"/>
          </a:xfrm>
          <a:prstGeom prst="rect">
            <a:avLst/>
          </a:prstGeom>
        </p:spPr>
      </p:pic>
      <p:pic>
        <p:nvPicPr>
          <p:cNvPr id="8" name="Picture 7"/>
          <p:cNvPicPr>
            <a:picLocks noChangeAspect="1"/>
          </p:cNvPicPr>
          <p:nvPr/>
        </p:nvPicPr>
        <p:blipFill>
          <a:blip r:embed="rId5"/>
          <a:stretch>
            <a:fillRect/>
          </a:stretch>
        </p:blipFill>
        <p:spPr>
          <a:xfrm>
            <a:off x="2776928" y="3357167"/>
            <a:ext cx="3877392" cy="1012024"/>
          </a:xfrm>
          <a:prstGeom prst="rect">
            <a:avLst/>
          </a:prstGeom>
        </p:spPr>
      </p:pic>
      <p:sp>
        <p:nvSpPr>
          <p:cNvPr id="10" name="TextBox 9"/>
          <p:cNvSpPr txBox="1"/>
          <p:nvPr/>
        </p:nvSpPr>
        <p:spPr>
          <a:xfrm>
            <a:off x="2688528" y="3678513"/>
            <a:ext cx="3851163" cy="369332"/>
          </a:xfrm>
          <a:prstGeom prst="rect">
            <a:avLst/>
          </a:prstGeom>
          <a:noFill/>
        </p:spPr>
        <p:txBody>
          <a:bodyPr wrap="square" rtlCol="0">
            <a:spAutoFit/>
          </a:bodyPr>
          <a:lstStyle/>
          <a:p>
            <a:r>
              <a:rPr lang="en-US" b="1" dirty="0" smtClean="0">
                <a:solidFill>
                  <a:schemeClr val="bg1"/>
                </a:solidFill>
                <a:latin typeface="+mj-lt"/>
              </a:rPr>
              <a:t>    OCCURS  WITHIN 21 DAYS</a:t>
            </a:r>
            <a:endParaRPr lang="en-US" b="1" dirty="0">
              <a:solidFill>
                <a:schemeClr val="bg1"/>
              </a:solidFill>
              <a:latin typeface="+mj-lt"/>
            </a:endParaRPr>
          </a:p>
        </p:txBody>
      </p:sp>
      <p:pic>
        <p:nvPicPr>
          <p:cNvPr id="11" name="Picture 10"/>
          <p:cNvPicPr>
            <a:picLocks noChangeAspect="1"/>
          </p:cNvPicPr>
          <p:nvPr/>
        </p:nvPicPr>
        <p:blipFill>
          <a:blip r:embed="rId6"/>
          <a:stretch>
            <a:fillRect/>
          </a:stretch>
        </p:blipFill>
        <p:spPr>
          <a:xfrm>
            <a:off x="6742719" y="2957846"/>
            <a:ext cx="2075646" cy="1810669"/>
          </a:xfrm>
          <a:prstGeom prst="rect">
            <a:avLst/>
          </a:prstGeom>
        </p:spPr>
      </p:pic>
      <p:sp>
        <p:nvSpPr>
          <p:cNvPr id="4" name="TextBox 3"/>
          <p:cNvSpPr txBox="1"/>
          <p:nvPr/>
        </p:nvSpPr>
        <p:spPr>
          <a:xfrm>
            <a:off x="2794802" y="4505871"/>
            <a:ext cx="3859518" cy="369332"/>
          </a:xfrm>
          <a:prstGeom prst="rect">
            <a:avLst/>
          </a:prstGeom>
          <a:noFill/>
        </p:spPr>
        <p:txBody>
          <a:bodyPr wrap="none" rtlCol="0">
            <a:spAutoFit/>
          </a:bodyPr>
          <a:lstStyle/>
          <a:p>
            <a:r>
              <a:rPr lang="en-US" dirty="0" smtClean="0"/>
              <a:t>Work on completing Damage Inventory</a:t>
            </a:r>
            <a:endParaRPr lang="en-US" dirty="0"/>
          </a:p>
        </p:txBody>
      </p:sp>
    </p:spTree>
    <p:extLst>
      <p:ext uri="{BB962C8B-B14F-4D97-AF65-F5344CB8AC3E}">
        <p14:creationId xmlns:p14="http://schemas.microsoft.com/office/powerpoint/2010/main" val="31236335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Step 9: The Recovery Scoping Meeting</a:t>
            </a:r>
          </a:p>
          <a:p>
            <a:pPr marL="0" indent="0" algn="ctr">
              <a:buNone/>
            </a:pPr>
            <a:endParaRPr lang="en-US" sz="800" b="1" dirty="0">
              <a:solidFill>
                <a:srgbClr val="C00000"/>
              </a:solidFill>
            </a:endParaRPr>
          </a:p>
          <a:p>
            <a:pPr marL="0" lvl="0" indent="0" algn="ctr">
              <a:buNone/>
            </a:pPr>
            <a:r>
              <a:rPr lang="en-US" sz="2800" b="1" dirty="0" smtClean="0">
                <a:solidFill>
                  <a:srgbClr val="000000"/>
                </a:solidFill>
              </a:rPr>
              <a:t>Activity – Recovery Scoping Meeting Guide and Checklist</a:t>
            </a:r>
          </a:p>
          <a:p>
            <a:pPr marL="0" indent="0" algn="ctr">
              <a:buNone/>
            </a:pPr>
            <a:endParaRPr lang="en-US" b="1" dirty="0">
              <a:solidFill>
                <a:srgbClr val="C00000"/>
              </a:solidFill>
            </a:endParaRPr>
          </a:p>
        </p:txBody>
      </p:sp>
      <p:pic>
        <p:nvPicPr>
          <p:cNvPr id="5" name="Picture 4"/>
          <p:cNvPicPr>
            <a:picLocks noChangeAspect="1"/>
          </p:cNvPicPr>
          <p:nvPr/>
        </p:nvPicPr>
        <p:blipFill>
          <a:blip r:embed="rId3"/>
          <a:stretch>
            <a:fillRect/>
          </a:stretch>
        </p:blipFill>
        <p:spPr>
          <a:xfrm>
            <a:off x="2082461" y="3431152"/>
            <a:ext cx="5031435" cy="2357508"/>
          </a:xfrm>
          <a:prstGeom prst="rect">
            <a:avLst/>
          </a:prstGeom>
        </p:spPr>
      </p:pic>
    </p:spTree>
    <p:extLst>
      <p:ext uri="{BB962C8B-B14F-4D97-AF65-F5344CB8AC3E}">
        <p14:creationId xmlns:p14="http://schemas.microsoft.com/office/powerpoint/2010/main" val="3697853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C00000"/>
                </a:solidFill>
              </a:rPr>
              <a:t>The Recovery Scoping Meeting</a:t>
            </a:r>
          </a:p>
          <a:p>
            <a:pPr marL="0" indent="0">
              <a:buNone/>
            </a:pPr>
            <a:r>
              <a:rPr lang="en-US" sz="2400" dirty="0" smtClean="0"/>
              <a:t>Key Action Items:</a:t>
            </a:r>
          </a:p>
          <a:p>
            <a:pPr>
              <a:buFontTx/>
              <a:buChar char="-"/>
            </a:pPr>
            <a:r>
              <a:rPr lang="en-US" sz="2400" dirty="0" smtClean="0"/>
              <a:t>Ensure the Damage Inventory is complete in the Grants Portal.</a:t>
            </a:r>
          </a:p>
          <a:p>
            <a:pPr>
              <a:buFontTx/>
              <a:buChar char="-"/>
            </a:pPr>
            <a:r>
              <a:rPr lang="en-US" sz="2400" dirty="0" smtClean="0"/>
              <a:t>Full review of itemized damage sites and Applicant considerations.</a:t>
            </a:r>
          </a:p>
          <a:p>
            <a:pPr>
              <a:buFontTx/>
              <a:buChar char="-"/>
            </a:pPr>
            <a:r>
              <a:rPr lang="en-US" sz="2400" dirty="0" smtClean="0"/>
              <a:t>Consider logical groupings of damages into projects.</a:t>
            </a:r>
          </a:p>
          <a:p>
            <a:pPr>
              <a:buFontTx/>
              <a:buChar char="-"/>
            </a:pPr>
            <a:r>
              <a:rPr lang="en-US" sz="2400" dirty="0" smtClean="0"/>
              <a:t>Discuss any potential Special Considerations to include: Insurance, Mitigation, and Environmental/Historic compliance.</a:t>
            </a:r>
          </a:p>
          <a:p>
            <a:pPr>
              <a:buFontTx/>
              <a:buChar char="-"/>
            </a:pPr>
            <a:endParaRPr lang="en-US" sz="2400" dirty="0" smtClean="0"/>
          </a:p>
          <a:p>
            <a:pPr marL="0" indent="0" algn="ctr">
              <a:buNone/>
            </a:pPr>
            <a:endParaRPr lang="en-US" b="1" dirty="0">
              <a:solidFill>
                <a:srgbClr val="C00000"/>
              </a:solidFill>
            </a:endParaRPr>
          </a:p>
          <a:p>
            <a:pPr marL="0" indent="0" algn="ctr">
              <a:buNone/>
            </a:pPr>
            <a:endParaRPr lang="en-US" b="1" dirty="0">
              <a:solidFill>
                <a:srgbClr val="C00000"/>
              </a:solidFill>
            </a:endParaRPr>
          </a:p>
        </p:txBody>
      </p:sp>
    </p:spTree>
    <p:extLst>
      <p:ext uri="{BB962C8B-B14F-4D97-AF65-F5344CB8AC3E}">
        <p14:creationId xmlns:p14="http://schemas.microsoft.com/office/powerpoint/2010/main" val="33253899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417638"/>
            <a:ext cx="8229600" cy="4525963"/>
          </a:xfrm>
        </p:spPr>
        <p:txBody>
          <a:bodyPr/>
          <a:lstStyle/>
          <a:p>
            <a:pPr marL="0" indent="0" algn="ctr">
              <a:buNone/>
            </a:pPr>
            <a:endParaRPr lang="en-US" sz="800" b="1" dirty="0" smtClean="0">
              <a:solidFill>
                <a:srgbClr val="C00000"/>
              </a:solidFill>
            </a:endParaRPr>
          </a:p>
          <a:p>
            <a:pPr marL="0" indent="0" algn="ctr">
              <a:buNone/>
            </a:pPr>
            <a:r>
              <a:rPr lang="en-US" sz="3000" b="1" dirty="0" smtClean="0">
                <a:solidFill>
                  <a:srgbClr val="C00000"/>
                </a:solidFill>
              </a:rPr>
              <a:t>The Recovery Scoping Meeting</a:t>
            </a:r>
          </a:p>
          <a:p>
            <a:pPr marL="0" indent="0">
              <a:buNone/>
            </a:pPr>
            <a:r>
              <a:rPr lang="en-US" sz="2400" dirty="0" smtClean="0"/>
              <a:t>Key Action Items (Continued):</a:t>
            </a:r>
          </a:p>
          <a:p>
            <a:pPr lvl="0">
              <a:buFontTx/>
              <a:buChar char="-"/>
            </a:pPr>
            <a:r>
              <a:rPr lang="en-US" sz="2400" dirty="0" smtClean="0">
                <a:solidFill>
                  <a:srgbClr val="000000"/>
                </a:solidFill>
              </a:rPr>
              <a:t>Review Category Specific Appendices (Per RSM Guide and Checklist) to discuss questions and document requirements.</a:t>
            </a:r>
          </a:p>
          <a:p>
            <a:pPr lvl="0">
              <a:buFontTx/>
              <a:buChar char="-"/>
            </a:pPr>
            <a:r>
              <a:rPr lang="en-US" sz="2400" dirty="0" smtClean="0">
                <a:solidFill>
                  <a:srgbClr val="000000"/>
                </a:solidFill>
              </a:rPr>
              <a:t>Establish </a:t>
            </a:r>
            <a:r>
              <a:rPr lang="en-US" sz="2400" dirty="0">
                <a:solidFill>
                  <a:srgbClr val="000000"/>
                </a:solidFill>
              </a:rPr>
              <a:t>Applicant availability </a:t>
            </a:r>
            <a:r>
              <a:rPr lang="en-US" sz="2400" dirty="0" smtClean="0">
                <a:solidFill>
                  <a:srgbClr val="000000"/>
                </a:solidFill>
              </a:rPr>
              <a:t>for Site Inspections</a:t>
            </a:r>
          </a:p>
          <a:p>
            <a:pPr lvl="0">
              <a:buFontTx/>
              <a:buChar char="-"/>
            </a:pPr>
            <a:r>
              <a:rPr lang="en-US" sz="2400" dirty="0" smtClean="0">
                <a:solidFill>
                  <a:srgbClr val="000000"/>
                </a:solidFill>
              </a:rPr>
              <a:t>Site </a:t>
            </a:r>
            <a:r>
              <a:rPr lang="en-US" sz="2400" dirty="0">
                <a:solidFill>
                  <a:srgbClr val="000000"/>
                </a:solidFill>
              </a:rPr>
              <a:t>Inspections are ordered by the Program Delivery </a:t>
            </a:r>
            <a:r>
              <a:rPr lang="en-US" sz="2400" dirty="0" smtClean="0">
                <a:solidFill>
                  <a:srgbClr val="000000"/>
                </a:solidFill>
              </a:rPr>
              <a:t>Manager</a:t>
            </a:r>
          </a:p>
          <a:p>
            <a:pPr lvl="0">
              <a:buFontTx/>
              <a:buChar char="-"/>
            </a:pPr>
            <a:r>
              <a:rPr lang="en-US" sz="2400" dirty="0" smtClean="0">
                <a:solidFill>
                  <a:srgbClr val="000000"/>
                </a:solidFill>
              </a:rPr>
              <a:t>Develop the Program Delivery Plan.</a:t>
            </a:r>
            <a:endParaRPr lang="en-US" sz="2400" dirty="0">
              <a:solidFill>
                <a:srgbClr val="000000"/>
              </a:solidFill>
            </a:endParaRPr>
          </a:p>
          <a:p>
            <a:pPr>
              <a:buFontTx/>
              <a:buChar char="-"/>
            </a:pPr>
            <a:endParaRPr lang="en-US" sz="2400" dirty="0" smtClean="0"/>
          </a:p>
          <a:p>
            <a:pPr marL="0" indent="0" algn="ctr">
              <a:buNone/>
            </a:pPr>
            <a:endParaRPr lang="en-US" b="1" dirty="0">
              <a:solidFill>
                <a:srgbClr val="C00000"/>
              </a:solidFill>
            </a:endParaRPr>
          </a:p>
          <a:p>
            <a:pPr marL="0" indent="0" algn="ctr">
              <a:buNone/>
            </a:pPr>
            <a:endParaRPr lang="en-US" b="1" dirty="0">
              <a:solidFill>
                <a:srgbClr val="C00000"/>
              </a:solidFill>
            </a:endParaRPr>
          </a:p>
        </p:txBody>
      </p:sp>
    </p:spTree>
    <p:extLst>
      <p:ext uri="{BB962C8B-B14F-4D97-AF65-F5344CB8AC3E}">
        <p14:creationId xmlns:p14="http://schemas.microsoft.com/office/powerpoint/2010/main" val="18750486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a:xfrm>
            <a:off x="457200" y="1417638"/>
            <a:ext cx="8229600" cy="4525963"/>
          </a:xfrm>
        </p:spPr>
        <p:txBody>
          <a:bodyPr/>
          <a:lstStyle/>
          <a:p>
            <a:pPr marL="0" indent="0" algn="ctr">
              <a:buNone/>
            </a:pPr>
            <a:endParaRPr lang="en-US" sz="800" b="1" dirty="0" smtClean="0">
              <a:solidFill>
                <a:srgbClr val="C00000"/>
              </a:solidFill>
            </a:endParaRPr>
          </a:p>
          <a:p>
            <a:pPr marL="0" indent="0" algn="ctr">
              <a:buNone/>
            </a:pPr>
            <a:r>
              <a:rPr lang="en-US" sz="3000" b="1" dirty="0" smtClean="0">
                <a:solidFill>
                  <a:srgbClr val="C00000"/>
                </a:solidFill>
              </a:rPr>
              <a:t>The Recovery Scoping Meeting</a:t>
            </a:r>
          </a:p>
          <a:p>
            <a:pPr marL="0" lvl="0" indent="0">
              <a:buNone/>
            </a:pPr>
            <a:r>
              <a:rPr lang="en-US" sz="2400" dirty="0">
                <a:solidFill>
                  <a:srgbClr val="000000"/>
                </a:solidFill>
              </a:rPr>
              <a:t>T</a:t>
            </a:r>
            <a:r>
              <a:rPr lang="en-US" sz="2400" dirty="0" smtClean="0">
                <a:solidFill>
                  <a:srgbClr val="000000"/>
                </a:solidFill>
              </a:rPr>
              <a:t>he Program Delivery Plan.</a:t>
            </a:r>
          </a:p>
          <a:p>
            <a:pPr lvl="0">
              <a:buFont typeface="Wingdings" panose="05000000000000000000" pitchFamily="2" charset="2"/>
              <a:buChar char="ü"/>
            </a:pPr>
            <a:r>
              <a:rPr lang="en-US" sz="2400" dirty="0" smtClean="0">
                <a:solidFill>
                  <a:srgbClr val="000000"/>
                </a:solidFill>
              </a:rPr>
              <a:t>30-45 Day initial plan between the Applicant and PDMG</a:t>
            </a:r>
          </a:p>
          <a:p>
            <a:pPr lvl="0">
              <a:buFont typeface="Wingdings" panose="05000000000000000000" pitchFamily="2" charset="2"/>
              <a:buChar char="ü"/>
            </a:pPr>
            <a:r>
              <a:rPr lang="en-US" sz="2400" dirty="0" smtClean="0">
                <a:solidFill>
                  <a:srgbClr val="000000"/>
                </a:solidFill>
              </a:rPr>
              <a:t>Schedules regular follow-up meetings (Minimum Weekly)</a:t>
            </a:r>
          </a:p>
          <a:p>
            <a:pPr lvl="0">
              <a:buFont typeface="Wingdings" panose="05000000000000000000" pitchFamily="2" charset="2"/>
              <a:buChar char="ü"/>
            </a:pPr>
            <a:r>
              <a:rPr lang="en-US" sz="2400" dirty="0" smtClean="0">
                <a:solidFill>
                  <a:srgbClr val="000000"/>
                </a:solidFill>
              </a:rPr>
              <a:t>Addresses scheduled Site Inspections</a:t>
            </a:r>
          </a:p>
          <a:p>
            <a:pPr lvl="0">
              <a:buFont typeface="Wingdings" panose="05000000000000000000" pitchFamily="2" charset="2"/>
              <a:buChar char="ü"/>
            </a:pPr>
            <a:r>
              <a:rPr lang="en-US" sz="2400" dirty="0" smtClean="0">
                <a:solidFill>
                  <a:srgbClr val="000000"/>
                </a:solidFill>
              </a:rPr>
              <a:t>Identifies Applicant Points of Contact (POC) for respective projects</a:t>
            </a:r>
          </a:p>
          <a:p>
            <a:pPr lvl="0">
              <a:buFont typeface="Wingdings" panose="05000000000000000000" pitchFamily="2" charset="2"/>
              <a:buChar char="ü"/>
            </a:pPr>
            <a:r>
              <a:rPr lang="en-US" sz="2400" dirty="0" smtClean="0">
                <a:solidFill>
                  <a:srgbClr val="000000"/>
                </a:solidFill>
              </a:rPr>
              <a:t>Establishes target timelines based on Applicant priorities and documentation disclosure.</a:t>
            </a:r>
          </a:p>
          <a:p>
            <a:pPr lvl="0">
              <a:buFont typeface="Wingdings" panose="05000000000000000000" pitchFamily="2" charset="2"/>
              <a:buChar char="ü"/>
            </a:pPr>
            <a:r>
              <a:rPr lang="en-US" sz="2400" dirty="0" smtClean="0">
                <a:solidFill>
                  <a:srgbClr val="000000"/>
                </a:solidFill>
              </a:rPr>
              <a:t>Identifies dates to ensure regulatory compliance.</a:t>
            </a:r>
          </a:p>
          <a:p>
            <a:pPr lvl="0">
              <a:buFont typeface="Wingdings" panose="05000000000000000000" pitchFamily="2" charset="2"/>
              <a:buChar char="ü"/>
            </a:pPr>
            <a:endParaRPr lang="en-US" sz="2400" dirty="0">
              <a:solidFill>
                <a:srgbClr val="000000"/>
              </a:solidFill>
            </a:endParaRPr>
          </a:p>
          <a:p>
            <a:pPr>
              <a:buFontTx/>
              <a:buChar char="-"/>
            </a:pPr>
            <a:endParaRPr lang="en-US" sz="2400" dirty="0" smtClean="0"/>
          </a:p>
          <a:p>
            <a:pPr marL="0" indent="0" algn="ctr">
              <a:buNone/>
            </a:pPr>
            <a:endParaRPr lang="en-US" b="1" dirty="0">
              <a:solidFill>
                <a:srgbClr val="C00000"/>
              </a:solidFill>
            </a:endParaRPr>
          </a:p>
          <a:p>
            <a:pPr marL="0" indent="0" algn="ctr">
              <a:buNone/>
            </a:pPr>
            <a:endParaRPr lang="en-US" b="1" dirty="0">
              <a:solidFill>
                <a:srgbClr val="C00000"/>
              </a:solidFill>
            </a:endParaRPr>
          </a:p>
        </p:txBody>
      </p:sp>
    </p:spTree>
    <p:extLst>
      <p:ext uri="{BB962C8B-B14F-4D97-AF65-F5344CB8AC3E}">
        <p14:creationId xmlns:p14="http://schemas.microsoft.com/office/powerpoint/2010/main" val="41748034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Questions</a:t>
            </a:r>
            <a:endParaRPr lang="en-US" dirty="0">
              <a:solidFill>
                <a:srgbClr val="0070C0"/>
              </a:solidFill>
            </a:endParaRPr>
          </a:p>
        </p:txBody>
      </p:sp>
      <p:pic>
        <p:nvPicPr>
          <p:cNvPr id="5" name="Content Placeholder 4"/>
          <p:cNvPicPr>
            <a:picLocks noGrp="1" noChangeAspect="1"/>
          </p:cNvPicPr>
          <p:nvPr>
            <p:ph idx="1"/>
          </p:nvPr>
        </p:nvPicPr>
        <p:blipFill>
          <a:blip r:embed="rId3"/>
          <a:stretch>
            <a:fillRect/>
          </a:stretch>
        </p:blipFill>
        <p:spPr>
          <a:xfrm>
            <a:off x="1543878" y="138546"/>
            <a:ext cx="6228221" cy="7427048"/>
          </a:xfrm>
          <a:prstGeom prst="rect">
            <a:avLst/>
          </a:prstGeom>
        </p:spPr>
      </p:pic>
    </p:spTree>
    <p:extLst>
      <p:ext uri="{BB962C8B-B14F-4D97-AF65-F5344CB8AC3E}">
        <p14:creationId xmlns:p14="http://schemas.microsoft.com/office/powerpoint/2010/main" val="40293216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4638"/>
            <a:ext cx="8714508" cy="1143000"/>
          </a:xfrm>
        </p:spPr>
        <p:txBody>
          <a:bodyPr/>
          <a:lstStyle/>
          <a:p>
            <a:r>
              <a:rPr lang="en-US" sz="3200" dirty="0" smtClean="0">
                <a:solidFill>
                  <a:srgbClr val="0070C0"/>
                </a:solidFill>
              </a:rPr>
              <a:t>Conclusion of Unit 3</a:t>
            </a:r>
            <a:endParaRPr lang="en-US" sz="3200" dirty="0">
              <a:solidFill>
                <a:srgbClr val="0070C0"/>
              </a:solidFill>
            </a:endParaRPr>
          </a:p>
        </p:txBody>
      </p:sp>
      <p:sp>
        <p:nvSpPr>
          <p:cNvPr id="3" name="Content Placeholder 2"/>
          <p:cNvSpPr>
            <a:spLocks noGrp="1"/>
          </p:cNvSpPr>
          <p:nvPr>
            <p:ph idx="1"/>
          </p:nvPr>
        </p:nvSpPr>
        <p:spPr>
          <a:xfrm>
            <a:off x="457200" y="1246910"/>
            <a:ext cx="8229600" cy="4879254"/>
          </a:xfrm>
        </p:spPr>
        <p:txBody>
          <a:bodyPr/>
          <a:lstStyle/>
          <a:p>
            <a:pPr marL="0" indent="0" algn="ctr">
              <a:buNone/>
            </a:pPr>
            <a:r>
              <a:rPr lang="en-US" sz="3000" b="1" dirty="0">
                <a:solidFill>
                  <a:srgbClr val="C00000"/>
                </a:solidFill>
                <a:ea typeface="+mj-ea"/>
                <a:cs typeface="+mj-cs"/>
              </a:rPr>
              <a:t>Course Evaluation and Comment</a:t>
            </a:r>
            <a:endParaRPr lang="en-US" sz="3000" b="1" dirty="0" smtClean="0">
              <a:solidFill>
                <a:srgbClr val="C00000"/>
              </a:solidFill>
            </a:endParaRPr>
          </a:p>
        </p:txBody>
      </p:sp>
      <p:pic>
        <p:nvPicPr>
          <p:cNvPr id="6" name="Picture 5"/>
          <p:cNvPicPr>
            <a:picLocks noChangeAspect="1"/>
          </p:cNvPicPr>
          <p:nvPr/>
        </p:nvPicPr>
        <p:blipFill>
          <a:blip r:embed="rId3"/>
          <a:stretch>
            <a:fillRect/>
          </a:stretch>
        </p:blipFill>
        <p:spPr>
          <a:xfrm>
            <a:off x="1513018" y="1908969"/>
            <a:ext cx="6550308" cy="3725863"/>
          </a:xfrm>
          <a:prstGeom prst="rect">
            <a:avLst/>
          </a:prstGeom>
        </p:spPr>
      </p:pic>
    </p:spTree>
    <p:extLst>
      <p:ext uri="{BB962C8B-B14F-4D97-AF65-F5344CB8AC3E}">
        <p14:creationId xmlns:p14="http://schemas.microsoft.com/office/powerpoint/2010/main" val="3942408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0070C0"/>
                </a:solidFill>
              </a:rPr>
              <a:t>Step 1: The Joint PDA (3/4):</a:t>
            </a:r>
          </a:p>
          <a:p>
            <a:pPr marL="0" indent="0">
              <a:buNone/>
            </a:pPr>
            <a:endParaRPr lang="en-US" sz="800" dirty="0" smtClean="0">
              <a:solidFill>
                <a:schemeClr val="tx2"/>
              </a:solidFill>
            </a:endParaRPr>
          </a:p>
          <a:p>
            <a:pPr marL="0" indent="0">
              <a:buNone/>
            </a:pPr>
            <a:r>
              <a:rPr lang="en-US" sz="2400" dirty="0" smtClean="0">
                <a:solidFill>
                  <a:schemeClr val="tx2"/>
                </a:solidFill>
              </a:rPr>
              <a:t>Applicants </a:t>
            </a:r>
            <a:r>
              <a:rPr lang="en-US" sz="2400" dirty="0" smtClean="0">
                <a:solidFill>
                  <a:schemeClr val="tx2"/>
                </a:solidFill>
              </a:rPr>
              <a:t>should be prepared to show:</a:t>
            </a:r>
          </a:p>
          <a:p>
            <a:pPr marL="0" indent="0">
              <a:buNone/>
            </a:pPr>
            <a:endParaRPr lang="en-US" sz="800" dirty="0" smtClean="0">
              <a:solidFill>
                <a:schemeClr val="tx2"/>
              </a:solidFill>
            </a:endParaRPr>
          </a:p>
          <a:p>
            <a:pPr marL="457200" indent="-457200">
              <a:buFont typeface="+mj-lt"/>
              <a:buAutoNum type="arabicParenR"/>
            </a:pPr>
            <a:r>
              <a:rPr lang="en-US" sz="2400" dirty="0" smtClean="0">
                <a:solidFill>
                  <a:schemeClr val="tx2"/>
                </a:solidFill>
              </a:rPr>
              <a:t>Disaster damage</a:t>
            </a:r>
          </a:p>
          <a:p>
            <a:pPr marL="457200" indent="-457200">
              <a:buFont typeface="+mj-lt"/>
              <a:buAutoNum type="arabicParenR"/>
            </a:pPr>
            <a:r>
              <a:rPr lang="en-US" sz="2400" dirty="0" smtClean="0">
                <a:solidFill>
                  <a:schemeClr val="tx2"/>
                </a:solidFill>
              </a:rPr>
              <a:t>Disaster Photos</a:t>
            </a:r>
          </a:p>
          <a:p>
            <a:pPr marL="457200" indent="-457200">
              <a:buFont typeface="+mj-lt"/>
              <a:buAutoNum type="arabicParenR"/>
            </a:pPr>
            <a:r>
              <a:rPr lang="en-US" sz="2400" dirty="0" smtClean="0">
                <a:solidFill>
                  <a:schemeClr val="tx2"/>
                </a:solidFill>
              </a:rPr>
              <a:t>Annotated damage map</a:t>
            </a:r>
          </a:p>
          <a:p>
            <a:pPr marL="457200" indent="-457200">
              <a:buFont typeface="+mj-lt"/>
              <a:buAutoNum type="arabicParenR"/>
            </a:pPr>
            <a:r>
              <a:rPr lang="en-US" sz="2400" dirty="0" smtClean="0">
                <a:solidFill>
                  <a:schemeClr val="tx2"/>
                </a:solidFill>
              </a:rPr>
              <a:t>Any available costs</a:t>
            </a:r>
          </a:p>
          <a:p>
            <a:pPr marL="457200" indent="-457200">
              <a:buFont typeface="+mj-lt"/>
              <a:buAutoNum type="arabicParenR"/>
            </a:pPr>
            <a:r>
              <a:rPr lang="en-US" sz="2400" dirty="0" smtClean="0">
                <a:solidFill>
                  <a:schemeClr val="tx2"/>
                </a:solidFill>
              </a:rPr>
              <a:t>Provide available local costs</a:t>
            </a:r>
            <a:endParaRPr lang="en-US" sz="24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619" y="3293219"/>
            <a:ext cx="3400292" cy="2265752"/>
          </a:xfrm>
          <a:prstGeom prst="rect">
            <a:avLst/>
          </a:prstGeom>
        </p:spPr>
      </p:pic>
    </p:spTree>
    <p:extLst>
      <p:ext uri="{BB962C8B-B14F-4D97-AF65-F5344CB8AC3E}">
        <p14:creationId xmlns:p14="http://schemas.microsoft.com/office/powerpoint/2010/main" val="2023099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70C0"/>
                </a:solidFill>
              </a:rPr>
              <a:t>Phase I – Operational Planning</a:t>
            </a:r>
            <a:br>
              <a:rPr lang="en-US" sz="3200" b="1" dirty="0">
                <a:solidFill>
                  <a:srgbClr val="0070C0"/>
                </a:solidFill>
              </a:rPr>
            </a:br>
            <a:r>
              <a:rPr lang="en-US" sz="3200" b="1" dirty="0">
                <a:solidFill>
                  <a:srgbClr val="0070C0"/>
                </a:solidFill>
              </a:rPr>
              <a:t>Action Items</a:t>
            </a:r>
            <a:endParaRPr lang="en-US" sz="3200" dirty="0"/>
          </a:p>
        </p:txBody>
      </p:sp>
      <p:sp>
        <p:nvSpPr>
          <p:cNvPr id="3" name="Content Placeholder 2"/>
          <p:cNvSpPr>
            <a:spLocks noGrp="1"/>
          </p:cNvSpPr>
          <p:nvPr>
            <p:ph idx="1"/>
          </p:nvPr>
        </p:nvSpPr>
        <p:spPr/>
        <p:txBody>
          <a:bodyPr/>
          <a:lstStyle/>
          <a:p>
            <a:pPr marL="0" indent="0" algn="ctr">
              <a:buNone/>
            </a:pPr>
            <a:r>
              <a:rPr lang="en-US" sz="3000" b="1" dirty="0" smtClean="0">
                <a:solidFill>
                  <a:srgbClr val="0070C0"/>
                </a:solidFill>
              </a:rPr>
              <a:t>Step 1: The Joint </a:t>
            </a:r>
            <a:r>
              <a:rPr lang="en-US" sz="3000" b="1" dirty="0" smtClean="0">
                <a:solidFill>
                  <a:srgbClr val="0070C0"/>
                </a:solidFill>
              </a:rPr>
              <a:t>PDA (4/4):</a:t>
            </a:r>
            <a:endParaRPr lang="en-US" sz="3000" b="1" dirty="0" smtClean="0">
              <a:solidFill>
                <a:srgbClr val="0070C0"/>
              </a:solidFill>
            </a:endParaRPr>
          </a:p>
          <a:p>
            <a:pPr marL="0" indent="0">
              <a:buNone/>
            </a:pPr>
            <a:endParaRPr lang="en-US" sz="800" dirty="0">
              <a:solidFill>
                <a:schemeClr val="tx2"/>
              </a:solidFill>
            </a:endParaRPr>
          </a:p>
          <a:p>
            <a:pPr marL="0" indent="0">
              <a:buNone/>
            </a:pPr>
            <a:endParaRPr lang="en-US" sz="800" b="1" dirty="0" smtClean="0">
              <a:solidFill>
                <a:schemeClr val="tx2"/>
              </a:solidFill>
            </a:endParaRPr>
          </a:p>
          <a:p>
            <a:pPr marL="0" indent="0">
              <a:buNone/>
            </a:pPr>
            <a:r>
              <a:rPr lang="en-US" sz="2800" b="1" dirty="0" smtClean="0">
                <a:solidFill>
                  <a:schemeClr val="tx2"/>
                </a:solidFill>
              </a:rPr>
              <a:t>Activity: </a:t>
            </a:r>
          </a:p>
          <a:p>
            <a:pPr>
              <a:buFontTx/>
              <a:buChar char="-"/>
            </a:pPr>
            <a:r>
              <a:rPr lang="en-US" sz="2800" dirty="0" smtClean="0">
                <a:solidFill>
                  <a:schemeClr val="tx2"/>
                </a:solidFill>
              </a:rPr>
              <a:t>Locate the FEMA Damage Assessment and Operations Manual </a:t>
            </a:r>
            <a:r>
              <a:rPr lang="en-US" sz="2800" dirty="0" smtClean="0">
                <a:solidFill>
                  <a:schemeClr val="tx2"/>
                </a:solidFill>
              </a:rPr>
              <a:t>Online</a:t>
            </a:r>
            <a:endParaRPr lang="en-US" sz="2800" dirty="0" smtClean="0">
              <a:solidFill>
                <a:schemeClr val="tx2"/>
              </a:solidFill>
            </a:endParaRPr>
          </a:p>
          <a:p>
            <a:pPr>
              <a:buFontTx/>
              <a:buChar char="-"/>
            </a:pPr>
            <a:r>
              <a:rPr lang="en-US" sz="2800" dirty="0" smtClean="0">
                <a:solidFill>
                  <a:schemeClr val="tx2"/>
                </a:solidFill>
              </a:rPr>
              <a:t>Save a copy to your </a:t>
            </a:r>
            <a:r>
              <a:rPr lang="en-US" sz="2800" dirty="0" smtClean="0">
                <a:solidFill>
                  <a:schemeClr val="tx2"/>
                </a:solidFill>
              </a:rPr>
              <a:t>laptop</a:t>
            </a:r>
            <a:endParaRPr lang="en-US" sz="2800" dirty="0" smtClean="0">
              <a:solidFill>
                <a:schemeClr val="tx2"/>
              </a:solidFill>
            </a:endParaRPr>
          </a:p>
          <a:p>
            <a:pPr marL="0" indent="0">
              <a:buNone/>
            </a:pPr>
            <a:endParaRPr lang="en-US" sz="800"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892063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90D762029CE84B96C87ACFF56B9A05" ma:contentTypeVersion="9" ma:contentTypeDescription="Create a new document." ma:contentTypeScope="" ma:versionID="41784b0c62fad69a33861b5d005a16aa">
  <xsd:schema xmlns:xsd="http://www.w3.org/2001/XMLSchema" xmlns:xs="http://www.w3.org/2001/XMLSchema" xmlns:p="http://schemas.microsoft.com/office/2006/metadata/properties" xmlns:ns1="http://schemas.microsoft.com/sharepoint/v3" xmlns:ns2="320bc15b-6623-44b1-b36c-f22f9b0446bb" xmlns:ns3="eab1cfbc-0a2c-4805-bf22-d0648877ca9d" targetNamespace="http://schemas.microsoft.com/office/2006/metadata/properties" ma:root="true" ma:fieldsID="e57d2808825aac55a86703e3788248d4" ns1:_="" ns2:_="" ns3:_="">
    <xsd:import namespace="http://schemas.microsoft.com/sharepoint/v3"/>
    <xsd:import namespace="320bc15b-6623-44b1-b36c-f22f9b0446bb"/>
    <xsd:import namespace="eab1cfbc-0a2c-4805-bf22-d0648877ca9d"/>
    <xsd:element name="properties">
      <xsd:complexType>
        <xsd:sequence>
          <xsd:element name="documentManagement">
            <xsd:complexType>
              <xsd:all>
                <xsd:element ref="ns2:Category" minOccurs="0"/>
                <xsd:element ref="ns2:Sort_x0020_Categories" minOccurs="0"/>
                <xsd:element ref="ns2:Appendix" minOccurs="0"/>
                <xsd:element ref="ns2:Recovery_x0020_Document_x0020_Library" minOccurs="0"/>
                <xsd:element ref="ns2:HazMitPlanOrderNumber"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0bc15b-6623-44b1-b36c-f22f9b0446bb" elementFormDefault="qualified">
    <xsd:import namespace="http://schemas.microsoft.com/office/2006/documentManagement/types"/>
    <xsd:import namespace="http://schemas.microsoft.com/office/infopath/2007/PartnerControls"/>
    <xsd:element name="Category" ma:index="2" nillable="true" ma:displayName="Category" ma:default="PA Delivery Model Orientation" ma:internalName="Category">
      <xsd:complexType>
        <xsd:complexContent>
          <xsd:extension base="dms:MultiChoiceFillIn">
            <xsd:sequence>
              <xsd:element name="Value" maxOccurs="unbounded" minOccurs="0" nillable="true">
                <xsd:simpleType>
                  <xsd:union memberTypes="dms:Text">
                    <xsd:simpleType>
                      <xsd:restriction base="dms:Choice">
                        <xsd:enumeration value="Forms"/>
                        <xsd:enumeration value="Damage Assessment"/>
                        <xsd:enumeration value="Disaster Reimbursement Report"/>
                        <xsd:enumeration value="Debris Contact"/>
                        <xsd:enumeration value="Debris Management"/>
                        <xsd:enumeration value="Declaration Process"/>
                        <xsd:enumeration value="Final Inspection"/>
                        <xsd:enumeration value="Public Assistance Guidance"/>
                        <xsd:enumeration value="Project Status Information"/>
                        <xsd:enumeration value="EMMIE"/>
                        <xsd:enumeration value="FEMA Delivery Model"/>
                        <xsd:enumeration value="Hazard Mitigation"/>
                        <xsd:enumeration value="Hazard Mitigation Meeting Minutes"/>
                        <xsd:enumeration value="IA PDA Manual and Forms"/>
                        <xsd:enumeration value="Public Assistance Process"/>
                        <xsd:enumeration value="State Hazard Mitigation Plan"/>
                        <xsd:enumeration value="Recovery Document Library"/>
                        <xsd:enumeration value="PA Delivery Model Orientation"/>
                      </xsd:restriction>
                    </xsd:simpleType>
                  </xsd:union>
                </xsd:simpleType>
              </xsd:element>
            </xsd:sequence>
          </xsd:extension>
        </xsd:complexContent>
      </xsd:complexType>
    </xsd:element>
    <xsd:element name="Sort_x0020_Categories" ma:index="3" nillable="true" ma:displayName="Sort Categories" ma:list="{a51c2186-2ac6-4297-97f1-a4c5412858a2}" ma:internalName="Sort_x0020_Categories" ma:readOnly="false" ma:showField="Title">
      <xsd:simpleType>
        <xsd:restriction base="dms:Lookup"/>
      </xsd:simpleType>
    </xsd:element>
    <xsd:element name="Appendix" ma:index="4" nillable="true" ma:displayName="Appendix" ma:internalName="Appendix">
      <xsd:complexType>
        <xsd:complexContent>
          <xsd:extension base="dms:MultiChoice">
            <xsd:sequence>
              <xsd:element name="Value" maxOccurs="unbounded" minOccurs="0" nillable="true">
                <xsd:simpleType>
                  <xsd:restriction base="dms:Choice">
                    <xsd:enumeration value="Enhanced / Standard Plan combined"/>
                    <xsd:enumeration value="Enhanced Plan"/>
                    <xsd:enumeration value="Standard Plan"/>
                    <xsd:enumeration value="Standard  - Appendix 2"/>
                    <xsd:enumeration value="Standard  - Appendix 3"/>
                    <xsd:enumeration value="Standard  - Appendix 4"/>
                    <xsd:enumeration value="Standard  - Appendix 5"/>
                    <xsd:enumeration value="Standard  - Appendix 6"/>
                    <xsd:enumeration value="Enhanced  - Appendix 2"/>
                    <xsd:enumeration value="Enhanced  - Appendix 3"/>
                    <xsd:enumeration value="Enhanced  - Appendix 4"/>
                    <xsd:enumeration value="Enhanced  - Appendix 5"/>
                    <xsd:enumeration value="Enhanced  - Appendix 6"/>
                    <xsd:enumeration value="Enhanced  - Appendix 7"/>
                  </xsd:restriction>
                </xsd:simpleType>
              </xsd:element>
            </xsd:sequence>
          </xsd:extension>
        </xsd:complexContent>
      </xsd:complexType>
    </xsd:element>
    <xsd:element name="Recovery_x0020_Document_x0020_Library" ma:index="5" nillable="true" ma:displayName="Recovery Document Library" ma:default="1" ma:internalName="Recovery_x0020_Document_x0020_Library">
      <xsd:simpleType>
        <xsd:restriction base="dms:Boolean"/>
      </xsd:simpleType>
    </xsd:element>
    <xsd:element name="HazMitPlanOrderNumber" ma:index="6" nillable="true" ma:displayName="HazMitPlanOrderNumber" ma:internalName="HazMitPlanOrderNumb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ab1cfbc-0a2c-4805-bf22-d0648877ca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320bc15b-6623-44b1-b36c-f22f9b0446bb">
      <Value>FEMA Delivery Model</Value>
    </Category>
    <PublishingExpirationDate xmlns="http://schemas.microsoft.com/sharepoint/v3" xsi:nil="true"/>
    <Appendix xmlns="320bc15b-6623-44b1-b36c-f22f9b0446bb"/>
    <Recovery_x0020_Document_x0020_Library xmlns="320bc15b-6623-44b1-b36c-f22f9b0446bb">true</Recovery_x0020_Document_x0020_Library>
    <PublishingStartDate xmlns="http://schemas.microsoft.com/sharepoint/v3" xsi:nil="true"/>
    <HazMitPlanOrderNumber xmlns="320bc15b-6623-44b1-b36c-f22f9b0446bb" xsi:nil="true"/>
    <Sort_x0020_Categories xmlns="320bc15b-6623-44b1-b36c-f22f9b0446bb">11</Sort_x0020_Categories>
  </documentManagement>
</p:properties>
</file>

<file path=customXml/itemProps1.xml><?xml version="1.0" encoding="utf-8"?>
<ds:datastoreItem xmlns:ds="http://schemas.openxmlformats.org/officeDocument/2006/customXml" ds:itemID="{6E98D171-FAF5-42A9-B562-7C3E2A515942}"/>
</file>

<file path=customXml/itemProps2.xml><?xml version="1.0" encoding="utf-8"?>
<ds:datastoreItem xmlns:ds="http://schemas.openxmlformats.org/officeDocument/2006/customXml" ds:itemID="{7851960A-7BC5-4330-8088-07881FEB5E69}"/>
</file>

<file path=customXml/itemProps3.xml><?xml version="1.0" encoding="utf-8"?>
<ds:datastoreItem xmlns:ds="http://schemas.openxmlformats.org/officeDocument/2006/customXml" ds:itemID="{7CA5948D-4552-4761-9028-8E1C411D695F}"/>
</file>

<file path=docProps/app.xml><?xml version="1.0" encoding="utf-8"?>
<Properties xmlns="http://schemas.openxmlformats.org/officeDocument/2006/extended-properties" xmlns:vt="http://schemas.openxmlformats.org/officeDocument/2006/docPropsVTypes">
  <Template/>
  <TotalTime>22905</TotalTime>
  <Words>4224</Words>
  <Application>Microsoft Office PowerPoint</Application>
  <PresentationFormat>On-screen Show (4:3)</PresentationFormat>
  <Paragraphs>551</Paragraphs>
  <Slides>77</Slides>
  <Notes>55</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Times New Roman</vt:lpstr>
      <vt:lpstr>Wingdings</vt:lpstr>
      <vt:lpstr>Default Design</vt:lpstr>
      <vt:lpstr>Phase I – Operational Planning </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Request for Public Assistance - RPA</vt:lpstr>
      <vt:lpstr>Request for Public Assistance - RPA</vt:lpstr>
      <vt:lpstr>Request for Public Assistance - RPA</vt:lpstr>
      <vt:lpstr>Request for Public Assistance - RPA</vt:lpstr>
      <vt:lpstr>Request for Public Assistance - RPA</vt:lpstr>
      <vt:lpstr>Request for Public Assistance - RPA</vt:lpstr>
      <vt:lpstr>Request for Public Assistance - RPA</vt:lpstr>
      <vt:lpstr>Request for Public Assistance - RPA</vt:lpstr>
      <vt:lpstr>Request for Public Assistance - RPA</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FEMA’s Public Assistance  Grants Portal</vt:lpstr>
      <vt:lpstr>https://grantsportal-demo-site.azurewebsites.net  </vt:lpstr>
      <vt:lpstr>Grants Portal – Account Set up</vt:lpstr>
      <vt:lpstr>Grants Portal – Account Set up</vt:lpstr>
      <vt:lpstr>Grants Portal – Account Set up</vt:lpstr>
      <vt:lpstr>Grants Portal – Account Set up</vt:lpstr>
      <vt:lpstr>Grants Portal – Account Set up</vt:lpstr>
      <vt:lpstr>https://grantsportal-demo-site.azurewebsites.net </vt:lpstr>
      <vt:lpstr>Under “My Organization” click “Event PA Requests” and select CO-EOC by clicking the magnifying glass 🔍 on the left</vt:lpstr>
      <vt:lpstr>Review the “Event PA Requests Profile”</vt:lpstr>
      <vt:lpstr>Scroll down and click the “Manage” button to the  right of the “Damage Inventory” bar</vt:lpstr>
      <vt:lpstr>Click the Import down and select Download Template </vt:lpstr>
      <vt:lpstr>Enter 5 Items in DI Spreadsheet &amp; Save Excel File to Desktop</vt:lpstr>
      <vt:lpstr>Click “Upload Spreadsheet” button and Search Desktop for DI Spreadsheet by “File name” in pop-up</vt:lpstr>
      <vt:lpstr>Click “Upload Spreadsheet” button and Search Desktop for DI Spreadsheet by “File name” in pop-up</vt:lpstr>
      <vt:lpstr>“Uploading…” Screen</vt:lpstr>
      <vt:lpstr>Click green “Commit Import” button</vt:lpstr>
      <vt:lpstr>Click “Commit Import” button in pop-up box</vt:lpstr>
      <vt:lpstr>Your “Imported Damage Inventory” will appear in the list</vt:lpstr>
      <vt:lpstr>To Edit/Remove/Add Damages go back to “My Organization” click “Event PA Requests” select CO-EOC magnifying glass</vt:lpstr>
      <vt:lpstr>Scroll down under the “Event PA Requests Profile”</vt:lpstr>
      <vt:lpstr>Click “Manage” button to the right of “Damage Inventory” bar</vt:lpstr>
      <vt:lpstr>Review your uploaded Damage Inventory Items &amp; utilize white “Add Damage” button to create 1 additional item on your own</vt:lpstr>
      <vt:lpstr>Once Damage Inventory exercise is complete, go ahead  and sign out of your new Demo Grants Portal Account</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Phase I – Operational Planning Action Items</vt:lpstr>
      <vt:lpstr>Questions</vt:lpstr>
      <vt:lpstr>Conclusion of Unit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Phase I - Operational Planning - Action Items</dc:title>
  <dc:creator>Pack, Eddie</dc:creator>
  <cp:lastModifiedBy>Smith, Holly</cp:lastModifiedBy>
  <cp:revision>823</cp:revision>
  <cp:lastPrinted>2015-09-01T13:23:53Z</cp:lastPrinted>
  <dcterms:created xsi:type="dcterms:W3CDTF">2007-09-27T13:34:17Z</dcterms:created>
  <dcterms:modified xsi:type="dcterms:W3CDTF">2017-11-04T20:02:31Z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0x0101001890D762029CE84B96C87ACFF56B9A05</vt:lpwstr>
  </property>
  <property fmtid="{D5CDD505-2E9C-101B-9397-08002B2CF9AE}" pid="3" name="Order">
    <vt:r8>25100</vt:r8>
  </property>
</Properties>
</file>